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8" r:id="rId5"/>
    <p:sldId id="263" r:id="rId6"/>
    <p:sldId id="1494" r:id="rId7"/>
    <p:sldId id="1501" r:id="rId8"/>
    <p:sldId id="1502" r:id="rId9"/>
    <p:sldId id="1503" r:id="rId10"/>
    <p:sldId id="1506" r:id="rId11"/>
    <p:sldId id="1507" r:id="rId12"/>
    <p:sldId id="1505" r:id="rId13"/>
    <p:sldId id="261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DFAE3A31-0D0A-46CC-BD47-9561B2B8069E}">
          <p14:sldIdLst/>
        </p14:section>
        <p14:section name="Presentation" id="{A9F3D07E-E746-4CE1-9256-E1154BB34388}">
          <p14:sldIdLst>
            <p14:sldId id="258"/>
            <p14:sldId id="263"/>
            <p14:sldId id="1494"/>
            <p14:sldId id="1501"/>
            <p14:sldId id="1502"/>
            <p14:sldId id="1503"/>
            <p14:sldId id="1506"/>
            <p14:sldId id="1507"/>
            <p14:sldId id="1505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B6C43E-28C8-BFF5-A712-755226E72193}" name="Evaliz Rosell" initials="ER" userId="S::evaliz.rosell@sverigeslarare.se::5d9d2a78-e24d-43ef-856e-e013916c08a7" providerId="AD"/>
  <p188:author id="{F8C69E73-D889-FA5D-5CE3-48C6693FC91D}" name="Henric Börefelt Axell" initials="HBA" userId="S::henric.axell@sverigeslarare.se::117c91e4-b0d0-4164-8782-c49e8f95d179" providerId="AD"/>
  <p188:author id="{DC0552AA-E825-9B4D-910E-EAF2B48A64D8}" name="Josefine Fahlström" initials="JF" userId="S::josefine@rehngruppen.se::95f19734-20da-42a3-84f5-fc5f81c35d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716"/>
  </p:normalViewPr>
  <p:slideViewPr>
    <p:cSldViewPr snapToGrid="0">
      <p:cViewPr varScale="1">
        <p:scale>
          <a:sx n="103" d="100"/>
          <a:sy n="103" d="100"/>
        </p:scale>
        <p:origin x="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D33C676-E664-4B64-9A50-1023F8827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825D294-95A2-4355-A468-4F40F9445A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E9EC2-98B8-4DFB-A92A-CE3FC0205C5C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03BC9E6-E923-4347-8391-C2ED06709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EAEF0C-185C-4E73-A1F0-EE2A048531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AB08D-1A43-467D-85C5-BE6677A643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00249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89888-627D-4C4C-8B26-FA6C5C21BA47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DF841-5BAF-4E9D-BF8C-91660E22F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96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DF841-5BAF-4E9D-BF8C-91660E22FE3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58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DF841-5BAF-4E9D-BF8C-91660E22FE3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5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DF841-5BAF-4E9D-BF8C-91660E22FE3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78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DF841-5BAF-4E9D-BF8C-91660E22FE3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21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DF841-5BAF-4E9D-BF8C-91660E22FE3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581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sverigeslarare.learnify.com</a:t>
            </a:r>
            <a:r>
              <a:rPr lang="sv-SE" dirty="0"/>
              <a:t>/portal/page/kollektivavtal__</a:t>
            </a:r>
            <a:r>
              <a:rPr lang="sv-SE" dirty="0" err="1"/>
              <a:t>varfor_da</a:t>
            </a:r>
            <a:r>
              <a:rPr lang="sv-SE" dirty="0"/>
              <a:t>_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DF841-5BAF-4E9D-BF8C-91660E22FE3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73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- Mossa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2661719"/>
            <a:ext cx="7537450" cy="2243657"/>
          </a:xfrm>
        </p:spPr>
        <p:txBody>
          <a:bodyPr anchor="t"/>
          <a:lstStyle>
            <a:lvl1pPr algn="l">
              <a:lnSpc>
                <a:spcPct val="87000"/>
              </a:lnSpc>
              <a:defRPr sz="5600" b="1">
                <a:solidFill>
                  <a:srgbClr val="F4EFD7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EF0E77ED-BA91-4895-305B-68201F39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FD7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7934DB1D-1DBF-144B-FD4B-01E24F34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FD7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E774435C-D902-68A1-34EF-E49513F1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FD7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19885F9-6FE7-185B-8B89-93748B6E5B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7635" y="6219403"/>
            <a:ext cx="18367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50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43969B-9B37-451C-88D8-1005FE0E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9" y="395289"/>
            <a:ext cx="6589711" cy="1423352"/>
          </a:xfrm>
        </p:spPr>
        <p:txBody>
          <a:bodyPr anchor="b"/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B38BB00-6E19-FA22-D090-DC1114D48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048" y="2124074"/>
            <a:ext cx="6584952" cy="35826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5016D78-602E-447A-4FBE-3BDAAECD0C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72000" y="0"/>
            <a:ext cx="4320000" cy="6858000"/>
          </a:xfrm>
          <a:solidFill>
            <a:schemeClr val="accent2"/>
          </a:solidFill>
        </p:spPr>
        <p:txBody>
          <a:bodyPr lIns="72000" rIns="7200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0DA3DD37-D3DD-E64A-A466-57A7F96B94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698905F0-CE49-D55F-2992-22A0CCAF8D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E91399F-9023-DA29-2CB7-09478C16F4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38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eskuren bild -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43969B-9B37-451C-88D8-1005FE0E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9" y="395289"/>
            <a:ext cx="5218431" cy="1423352"/>
          </a:xfrm>
        </p:spPr>
        <p:txBody>
          <a:bodyPr anchor="b"/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B38BB00-6E19-FA22-D090-DC1114D48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047" y="2124074"/>
            <a:ext cx="5218431" cy="4286885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362FEE0-070E-44C4-B61E-6EA815FF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287" y="7161142"/>
            <a:ext cx="3684587" cy="1653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018F921-508F-4F69-BB8C-573A564C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387" y="7161142"/>
            <a:ext cx="3708399" cy="1653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ADDF35-2C6B-421A-8E2D-B1A0F29F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925" y="-576969"/>
            <a:ext cx="2743200" cy="1636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2BDFFBD-F6FB-7872-4D3F-D7F302E367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9" y="395289"/>
            <a:ext cx="5624514" cy="6065836"/>
          </a:xfrm>
          <a:prstGeom prst="roundRect">
            <a:avLst>
              <a:gd name="adj" fmla="val 2196"/>
            </a:avLst>
          </a:prstGeom>
          <a:solidFill>
            <a:schemeClr val="accent2"/>
          </a:solidFill>
        </p:spPr>
        <p:txBody>
          <a:bodyPr lIns="72000" tIns="36000" rIns="0"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5198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diagram - ligga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ECD9B11C-37C3-01EF-C55D-0D0E3ACFD065}"/>
              </a:ext>
            </a:extLst>
          </p:cNvPr>
          <p:cNvSpPr/>
          <p:nvPr userDrawn="1"/>
        </p:nvSpPr>
        <p:spPr>
          <a:xfrm>
            <a:off x="3281362" y="395287"/>
            <a:ext cx="8510590" cy="6065836"/>
          </a:xfrm>
          <a:prstGeom prst="roundRect">
            <a:avLst>
              <a:gd name="adj" fmla="val 210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diagram 7">
            <a:extLst>
              <a:ext uri="{FF2B5EF4-FFF2-40B4-BE49-F238E27FC236}">
                <a16:creationId xmlns:a16="http://schemas.microsoft.com/office/drawing/2014/main" id="{7AA9EDCB-AC82-8FE8-C722-78817BB5AFE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81363" y="395288"/>
            <a:ext cx="8510590" cy="6065836"/>
          </a:xfrm>
          <a:prstGeom prst="roundRect">
            <a:avLst>
              <a:gd name="adj" fmla="val 2090"/>
            </a:avLst>
          </a:prstGeom>
          <a:solidFill>
            <a:schemeClr val="bg1"/>
          </a:solidFill>
        </p:spPr>
        <p:txBody>
          <a:bodyPr lIns="72000" tIns="36000"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43969B-9B37-451C-88D8-1005FE0E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26785"/>
            <a:ext cx="2602610" cy="1376615"/>
          </a:xfrm>
        </p:spPr>
        <p:txBody>
          <a:bodyPr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B38BB00-6E19-FA22-D090-DC1114D48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049" y="2124074"/>
            <a:ext cx="2602611" cy="4307141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362FEE0-070E-44C4-B61E-6EA815FF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287" y="7161142"/>
            <a:ext cx="3684587" cy="1653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018F921-508F-4F69-BB8C-573A564C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387" y="7161142"/>
            <a:ext cx="3708399" cy="1653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ADDF35-2C6B-421A-8E2D-B1A0F29F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925" y="-576969"/>
            <a:ext cx="2743200" cy="1636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952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AF717B6B-E36C-4FB7-355D-4BC230CC1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ltGray">
          <a:xfrm>
            <a:off x="0" y="171255"/>
            <a:ext cx="12192000" cy="6515490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0D174B5B-9F20-11C0-B83C-A6813E672B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7635" y="6219403"/>
            <a:ext cx="1836735" cy="360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5B08053-F9E7-F033-8EA4-F6D12AED3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853439"/>
            <a:ext cx="11399839" cy="4844099"/>
          </a:xfrm>
          <a:ln>
            <a:noFill/>
          </a:ln>
        </p:spPr>
        <p:txBody>
          <a:bodyPr anchor="ctr"/>
          <a:lstStyle>
            <a:lvl1pPr algn="ctr">
              <a:lnSpc>
                <a:spcPct val="87000"/>
              </a:lnSpc>
              <a:defRPr sz="5600" b="1">
                <a:solidFill>
                  <a:srgbClr val="F4EFD7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0F9E4A9-A28A-46B4-15BD-993AA973F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5053013"/>
            <a:ext cx="1779587" cy="1408112"/>
          </a:xfrm>
          <a:ln>
            <a:noFill/>
          </a:ln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F4EFD7"/>
                </a:solidFill>
              </a:defRPr>
            </a:lvl1pPr>
            <a:lvl2pPr>
              <a:defRPr sz="1200">
                <a:solidFill>
                  <a:srgbClr val="F4EFD7"/>
                </a:solidFill>
              </a:defRPr>
            </a:lvl2pPr>
            <a:lvl3pPr>
              <a:defRPr sz="1200">
                <a:solidFill>
                  <a:srgbClr val="F4EFD7"/>
                </a:solidFill>
              </a:defRPr>
            </a:lvl3pPr>
            <a:lvl4pPr>
              <a:defRPr sz="1200">
                <a:solidFill>
                  <a:srgbClr val="F4EFD7"/>
                </a:solidFill>
              </a:defRPr>
            </a:lvl4pPr>
            <a:lvl5pPr>
              <a:defRPr sz="1200">
                <a:solidFill>
                  <a:srgbClr val="F4EFD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16BDCAC8-708D-B287-EBC0-837ADCF68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7125" y="5053013"/>
            <a:ext cx="1779587" cy="1408112"/>
          </a:xfrm>
          <a:ln>
            <a:noFill/>
          </a:ln>
        </p:spPr>
        <p:txBody>
          <a:bodyPr anchor="b"/>
          <a:lstStyle>
            <a:lvl1pPr marL="0" indent="0" algn="r">
              <a:buNone/>
              <a:defRPr sz="1600">
                <a:solidFill>
                  <a:srgbClr val="F4EFD7"/>
                </a:solidFill>
              </a:defRPr>
            </a:lvl1pPr>
            <a:lvl2pPr>
              <a:defRPr sz="1200">
                <a:solidFill>
                  <a:srgbClr val="F4EFD7"/>
                </a:solidFill>
              </a:defRPr>
            </a:lvl2pPr>
            <a:lvl3pPr>
              <a:defRPr sz="1200">
                <a:solidFill>
                  <a:srgbClr val="F4EFD7"/>
                </a:solidFill>
              </a:defRPr>
            </a:lvl3pPr>
            <a:lvl4pPr>
              <a:defRPr sz="1200">
                <a:solidFill>
                  <a:srgbClr val="F4EFD7"/>
                </a:solidFill>
              </a:defRPr>
            </a:lvl4pPr>
            <a:lvl5pPr>
              <a:defRPr sz="1200">
                <a:solidFill>
                  <a:srgbClr val="F4EFD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71462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3753633-BDBF-81B7-8A03-7DCDB97F20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286" y="1171574"/>
            <a:ext cx="5627690" cy="483362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innehåll 5">
            <a:extLst>
              <a:ext uri="{FF2B5EF4-FFF2-40B4-BE49-F238E27FC236}">
                <a16:creationId xmlns:a16="http://schemas.microsoft.com/office/drawing/2014/main" id="{A983F46C-1F2C-ED55-AA4E-93DABF6223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171574"/>
            <a:ext cx="5627687" cy="483362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A0A0CC0-96E4-4D8A-105B-01E9DE10205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D1DC89E-95F7-A8F9-C5F0-7067222AC6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9E5240F-0EB0-9B6F-4527-0A630E66AA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93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2C51A72-3A18-4B7B-9C64-36A5ED7F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36A30-9FCE-42A7-984B-E4530C41B691}" type="datetime1">
              <a:rPr lang="sv-SE" smtClean="0"/>
              <a:t>2023-12-12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42A1CB0-D8EF-485F-89D2-3DB569F0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BC77125-7117-4127-8C55-348EDC65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3753633-BDBF-81B7-8A03-7DCDB97F20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285" y="1171574"/>
            <a:ext cx="11399836" cy="483362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09707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2C51A72-3A18-4B7B-9C64-36A5ED7F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36A30-9FCE-42A7-984B-E4530C41B691}" type="datetime1">
              <a:rPr lang="sv-SE" smtClean="0"/>
              <a:t>2023-12-12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42A1CB0-D8EF-485F-89D2-3DB569F0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BC77125-7117-4127-8C55-348EDC65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5B0F247A-A696-4602-9CC8-ED1DC3B5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538591"/>
            <a:ext cx="10582277" cy="776287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3753633-BDBF-81B7-8A03-7DCDB97F20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285" y="1803400"/>
            <a:ext cx="11399836" cy="42017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1648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2C51A72-3A18-4B7B-9C64-36A5ED7F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36A30-9FCE-42A7-984B-E4530C41B691}" type="datetime1">
              <a:rPr lang="sv-SE" smtClean="0"/>
              <a:t>2023-12-12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42A1CB0-D8EF-485F-89D2-3DB569F0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BC77125-7117-4127-8C55-348EDC65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5B0F247A-A696-4602-9CC8-ED1DC3B5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538591"/>
            <a:ext cx="10582277" cy="776287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14450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60706AE-53F3-36B9-4AE0-4FD5965FC3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72000" tIns="36000" rIns="0"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77723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2C51A72-3A18-4B7B-9C64-36A5ED7F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231073-A1AA-4A99-B97B-DFFF8047BF20}" type="datetime1">
              <a:rPr lang="sv-SE" smtClean="0"/>
              <a:t>2023-12-12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42A1CB0-D8EF-485F-89D2-3DB569F0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BC77125-7117-4127-8C55-348EDC65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98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- Ol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2661719"/>
            <a:ext cx="7537450" cy="2243657"/>
          </a:xfrm>
        </p:spPr>
        <p:txBody>
          <a:bodyPr anchor="t"/>
          <a:lstStyle>
            <a:lvl1pPr algn="l">
              <a:lnSpc>
                <a:spcPct val="87000"/>
              </a:lnSpc>
              <a:defRPr sz="5600" b="1">
                <a:solidFill>
                  <a:srgbClr val="F4EFD7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EF0E77ED-BA91-4895-305B-68201F39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FD7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7934DB1D-1DBF-144B-FD4B-01E24F34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FD7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E774435C-D902-68A1-34EF-E49513F1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FD7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31C75480-A208-8BC6-8204-F54AA7CD48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7635" y="6219403"/>
            <a:ext cx="18367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1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- Bj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288" y="2661719"/>
            <a:ext cx="7537450" cy="2243657"/>
          </a:xfrm>
        </p:spPr>
        <p:txBody>
          <a:bodyPr anchor="t"/>
          <a:lstStyle>
            <a:lvl1pPr algn="l">
              <a:lnSpc>
                <a:spcPct val="870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EF0E77ED-BA91-4895-305B-68201F39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7934DB1D-1DBF-144B-FD4B-01E24F34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E774435C-D902-68A1-34EF-E49513F1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249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gord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43969B-9B37-451C-88D8-1005FE0E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1909125"/>
            <a:ext cx="3543163" cy="2223138"/>
          </a:xfrm>
        </p:spPr>
        <p:txBody>
          <a:bodyPr anchor="t"/>
          <a:lstStyle>
            <a:lvl1pPr algn="l">
              <a:defRPr sz="4000" b="1">
                <a:solidFill>
                  <a:srgbClr val="F4EFD7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B38BB00-6E19-FA22-D090-DC1114D48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3388" y="1909125"/>
            <a:ext cx="7551738" cy="3881437"/>
          </a:xfrm>
        </p:spPr>
        <p:txBody>
          <a:bodyPr/>
          <a:lstStyle>
            <a:lvl1pPr>
              <a:defRPr>
                <a:solidFill>
                  <a:srgbClr val="F4EFD7"/>
                </a:solidFill>
              </a:defRPr>
            </a:lvl1pPr>
            <a:lvl2pPr>
              <a:defRPr>
                <a:solidFill>
                  <a:srgbClr val="F4EFD7"/>
                </a:solidFill>
              </a:defRPr>
            </a:lvl2pPr>
            <a:lvl3pPr>
              <a:defRPr>
                <a:solidFill>
                  <a:srgbClr val="F4EFD7"/>
                </a:solidFill>
              </a:defRPr>
            </a:lvl3pPr>
            <a:lvl4pPr>
              <a:defRPr>
                <a:solidFill>
                  <a:srgbClr val="F4EFD7"/>
                </a:solidFill>
              </a:defRPr>
            </a:lvl4pPr>
            <a:lvl5pPr>
              <a:defRPr>
                <a:solidFill>
                  <a:srgbClr val="F4EFD7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362FEE0-070E-44C4-B61E-6EA815FF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FD7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018F921-508F-4F69-BB8C-573A564C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FD7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ADDF35-2C6B-421A-8E2D-B1A0F29F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FD7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C5C531E-19B0-1523-3BB8-8E9B04E41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7635" y="6219403"/>
            <a:ext cx="18367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7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43969B-9B37-451C-88D8-1005FE0E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7" y="1803400"/>
            <a:ext cx="9437689" cy="2934650"/>
          </a:xfrm>
        </p:spPr>
        <p:txBody>
          <a:bodyPr anchor="t"/>
          <a:lstStyle>
            <a:lvl1pPr algn="l">
              <a:lnSpc>
                <a:spcPct val="100000"/>
              </a:lnSpc>
              <a:defRPr sz="5000" b="0" spc="0" baseline="0">
                <a:solidFill>
                  <a:srgbClr val="F4EFD7"/>
                </a:solidFill>
                <a:latin typeface="Georgia Pro Light" panose="02040302050405020303" pitchFamily="18" charset="0"/>
              </a:defRPr>
            </a:lvl1pPr>
          </a:lstStyle>
          <a:p>
            <a:r>
              <a:rPr lang="sv-SE"/>
              <a:t>Klicka här för att lägga till citat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B38BB00-6E19-FA22-D090-DC1114D48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5053012"/>
            <a:ext cx="3703638" cy="7762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4EFD7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Förnamn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Stad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362FEE0-070E-44C4-B61E-6EA815FF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FD7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018F921-508F-4F69-BB8C-573A564C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FD7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ADDF35-2C6B-421A-8E2D-B1A0F29F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FD7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A4AB277-7B18-2896-0C03-E01125BC8390}"/>
              </a:ext>
            </a:extLst>
          </p:cNvPr>
          <p:cNvSpPr txBox="1"/>
          <p:nvPr userDrawn="1"/>
        </p:nvSpPr>
        <p:spPr>
          <a:xfrm>
            <a:off x="273503" y="1259711"/>
            <a:ext cx="1196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600" b="1">
                <a:solidFill>
                  <a:srgbClr val="F4EFD7"/>
                </a:solidFill>
                <a:latin typeface="+mn-lt"/>
              </a:rPr>
              <a:t>”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03BF61D-1FCB-6D94-73F9-B4FA3A0B3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7635" y="6219403"/>
            <a:ext cx="18367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endast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53439"/>
            <a:ext cx="11399839" cy="4844099"/>
          </a:xfrm>
        </p:spPr>
        <p:txBody>
          <a:bodyPr anchor="ctr"/>
          <a:lstStyle>
            <a:lvl1pPr algn="ctr"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F05504E-91B6-262D-10F3-1C13A07D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8DA84B3-BF21-4884-F4DE-3800EDB9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52E71D5B-DA01-DE3D-8487-036562A1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46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, rubrik + innehåll">
    <p:bg>
      <p:bgPr>
        <a:solidFill>
          <a:srgbClr val="F4EFD7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43969B-9B37-451C-88D8-1005FE0E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1239"/>
            <a:ext cx="3543163" cy="1572912"/>
          </a:xfrm>
        </p:spPr>
        <p:txBody>
          <a:bodyPr anchor="t"/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876F857-6806-4597-412B-559B94C66D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3388" y="1151239"/>
            <a:ext cx="7551739" cy="4678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362FEE0-070E-44C4-B61E-6EA815FF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018F921-508F-4F69-BB8C-573A564C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ADDF35-2C6B-421A-8E2D-B1A0F29F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67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 &amp; bildsida 4 kolumner">
    <p:bg>
      <p:bgPr>
        <a:solidFill>
          <a:srgbClr val="F4EFD7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43969B-9B37-451C-88D8-1005FE0E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722371"/>
            <a:ext cx="11399838" cy="776287"/>
          </a:xfrm>
        </p:spPr>
        <p:txBody>
          <a:bodyPr anchor="t"/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F3806415-4BE2-9628-0927-C278581ED2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03081" y="1947863"/>
            <a:ext cx="1913082" cy="19130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F29FF95B-6390-B285-B5D3-1CB6E8861D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081" y="4071975"/>
            <a:ext cx="1913082" cy="17573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6" name="Platshållare för bild 12">
            <a:extLst>
              <a:ext uri="{FF2B5EF4-FFF2-40B4-BE49-F238E27FC236}">
                <a16:creationId xmlns:a16="http://schemas.microsoft.com/office/drawing/2014/main" id="{F8ED374F-9D94-9ED0-C431-6020D10DB6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59079" y="1947863"/>
            <a:ext cx="1913082" cy="19130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521E30F-E64E-EEE6-4D2B-14B34BBE4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9079" y="4071974"/>
            <a:ext cx="1913082" cy="175732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7" name="Platshållare för bild 12">
            <a:extLst>
              <a:ext uri="{FF2B5EF4-FFF2-40B4-BE49-F238E27FC236}">
                <a16:creationId xmlns:a16="http://schemas.microsoft.com/office/drawing/2014/main" id="{E0402EB7-7398-ED79-ED04-438D0FB7E73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5077" y="1947863"/>
            <a:ext cx="1913082" cy="19130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68EA27F-3823-B1EC-7A83-B862E6B89F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5077" y="4071974"/>
            <a:ext cx="1913082" cy="175732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1" name="Platshållare för bild 12">
            <a:extLst>
              <a:ext uri="{FF2B5EF4-FFF2-40B4-BE49-F238E27FC236}">
                <a16:creationId xmlns:a16="http://schemas.microsoft.com/office/drawing/2014/main" id="{22E6161F-CB42-3FAF-A8EB-5F89704B9DE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871075" y="1947863"/>
            <a:ext cx="1913082" cy="19130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F24D700F-E264-0A62-AA07-5C577DF722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71075" y="4071974"/>
            <a:ext cx="1913082" cy="175732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362FEE0-070E-44C4-B61E-6EA815FF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287" y="7210386"/>
            <a:ext cx="3684587" cy="1653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018F921-508F-4F69-BB8C-573A564C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387" y="7210386"/>
            <a:ext cx="3708399" cy="1653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ADDF35-2C6B-421A-8E2D-B1A0F29F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68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5016D78-602E-447A-4FBE-3BDAAECD0C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320000" cy="6858000"/>
          </a:xfrm>
          <a:solidFill>
            <a:schemeClr val="accent2"/>
          </a:solidFill>
        </p:spPr>
        <p:txBody>
          <a:bodyPr lIns="72000" rIns="7200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43969B-9B37-451C-88D8-1005FE0E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22" y="395287"/>
            <a:ext cx="6589711" cy="1423353"/>
          </a:xfrm>
        </p:spPr>
        <p:txBody>
          <a:bodyPr anchor="b"/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B38BB00-6E19-FA22-D090-DC1114D48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4281" y="2124074"/>
            <a:ext cx="6584952" cy="35826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0DA3DD37-D3DD-E64A-A466-57A7F96B94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698905F0-CE49-D55F-2992-22A0CCAF8D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E91399F-9023-DA29-2CB7-09478C16F4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91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FD7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1239"/>
            <a:ext cx="11399837" cy="6521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2124074"/>
            <a:ext cx="11399837" cy="3582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5287" y="6324561"/>
            <a:ext cx="3684587" cy="1653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86727" y="6324561"/>
            <a:ext cx="1928812" cy="1653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7563" y="6324560"/>
            <a:ext cx="817562" cy="1636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1">
                <a:solidFill>
                  <a:schemeClr val="tx2"/>
                </a:solidFill>
                <a:latin typeface="+mj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EB1393D-45EC-84A7-CADF-3210E24DD61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77634" y="6219403"/>
            <a:ext cx="18367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701" r:id="rId8"/>
    <p:sldLayoutId id="2147483703" r:id="rId9"/>
    <p:sldLayoutId id="2147483702" r:id="rId10"/>
    <p:sldLayoutId id="2147483692" r:id="rId11"/>
    <p:sldLayoutId id="2147483694" r:id="rId12"/>
    <p:sldLayoutId id="2147483696" r:id="rId13"/>
    <p:sldLayoutId id="2147483699" r:id="rId14"/>
    <p:sldLayoutId id="2147483656" r:id="rId15"/>
    <p:sldLayoutId id="2147483698" r:id="rId16"/>
    <p:sldLayoutId id="2147483697" r:id="rId17"/>
    <p:sldLayoutId id="2147483704" r:id="rId18"/>
    <p:sldLayoutId id="214748366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5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5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25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25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25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25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25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25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 userDrawn="1">
          <p15:clr>
            <a:srgbClr val="FF0000"/>
          </p15:clr>
        </p15:guide>
        <p15:guide id="2" pos="764" userDrawn="1">
          <p15:clr>
            <a:srgbClr val="FF0000"/>
          </p15:clr>
        </p15:guide>
        <p15:guide id="3" pos="858" userDrawn="1">
          <p15:clr>
            <a:srgbClr val="FF0000"/>
          </p15:clr>
        </p15:guide>
        <p15:guide id="4" pos="1370" userDrawn="1">
          <p15:clr>
            <a:srgbClr val="FF0000"/>
          </p15:clr>
        </p15:guide>
        <p15:guide id="5" pos="1459" userDrawn="1">
          <p15:clr>
            <a:srgbClr val="FF0000"/>
          </p15:clr>
        </p15:guide>
        <p15:guide id="6" pos="1976" userDrawn="1">
          <p15:clr>
            <a:srgbClr val="FF0000"/>
          </p15:clr>
        </p15:guide>
        <p15:guide id="7" pos="2067" userDrawn="1">
          <p15:clr>
            <a:srgbClr val="FF0000"/>
          </p15:clr>
        </p15:guide>
        <p15:guide id="8" pos="2582" userDrawn="1">
          <p15:clr>
            <a:srgbClr val="FF0000"/>
          </p15:clr>
        </p15:guide>
        <p15:guide id="9" pos="2673" userDrawn="1">
          <p15:clr>
            <a:srgbClr val="FF0000"/>
          </p15:clr>
        </p15:guide>
        <p15:guide id="10" pos="3188" userDrawn="1">
          <p15:clr>
            <a:srgbClr val="FF0000"/>
          </p15:clr>
        </p15:guide>
        <p15:guide id="11" pos="3279" userDrawn="1">
          <p15:clr>
            <a:srgbClr val="FF0000"/>
          </p15:clr>
        </p15:guide>
        <p15:guide id="12" pos="3794" userDrawn="1">
          <p15:clr>
            <a:srgbClr val="FF0000"/>
          </p15:clr>
        </p15:guide>
        <p15:guide id="13" pos="3885" userDrawn="1">
          <p15:clr>
            <a:srgbClr val="FF0000"/>
          </p15:clr>
        </p15:guide>
        <p15:guide id="14" pos="4400" userDrawn="1">
          <p15:clr>
            <a:srgbClr val="FF0000"/>
          </p15:clr>
        </p15:guide>
        <p15:guide id="15" pos="4491" userDrawn="1">
          <p15:clr>
            <a:srgbClr val="FF0000"/>
          </p15:clr>
        </p15:guide>
        <p15:guide id="16" pos="5006" userDrawn="1">
          <p15:clr>
            <a:srgbClr val="FF0000"/>
          </p15:clr>
        </p15:guide>
        <p15:guide id="17" pos="5097" userDrawn="1">
          <p15:clr>
            <a:srgbClr val="FF0000"/>
          </p15:clr>
        </p15:guide>
        <p15:guide id="18" pos="5612" userDrawn="1">
          <p15:clr>
            <a:srgbClr val="FF0000"/>
          </p15:clr>
        </p15:guide>
        <p15:guide id="19" pos="5703" userDrawn="1">
          <p15:clr>
            <a:srgbClr val="FF0000"/>
          </p15:clr>
        </p15:guide>
        <p15:guide id="20" pos="6218" userDrawn="1">
          <p15:clr>
            <a:srgbClr val="FF0000"/>
          </p15:clr>
        </p15:guide>
        <p15:guide id="21" pos="6309" userDrawn="1">
          <p15:clr>
            <a:srgbClr val="FF0000"/>
          </p15:clr>
        </p15:guide>
        <p15:guide id="22" pos="6824" userDrawn="1">
          <p15:clr>
            <a:srgbClr val="FF0000"/>
          </p15:clr>
        </p15:guide>
        <p15:guide id="23" pos="6915" userDrawn="1">
          <p15:clr>
            <a:srgbClr val="FF0000"/>
          </p15:clr>
        </p15:guide>
        <p15:guide id="24" pos="7430" userDrawn="1">
          <p15:clr>
            <a:srgbClr val="FF0000"/>
          </p15:clr>
        </p15:guide>
        <p15:guide id="25" orient="horz" pos="249" userDrawn="1">
          <p15:clr>
            <a:srgbClr val="FF0000"/>
          </p15:clr>
        </p15:guide>
        <p15:guide id="26" orient="horz" pos="647" userDrawn="1">
          <p15:clr>
            <a:srgbClr val="FF0000"/>
          </p15:clr>
        </p15:guide>
        <p15:guide id="27" orient="horz" pos="738" userDrawn="1">
          <p15:clr>
            <a:srgbClr val="FF0000"/>
          </p15:clr>
        </p15:guide>
        <p15:guide id="28" orient="horz" pos="1136" userDrawn="1">
          <p15:clr>
            <a:srgbClr val="FF0000"/>
          </p15:clr>
        </p15:guide>
        <p15:guide id="29" orient="horz" pos="1227" userDrawn="1">
          <p15:clr>
            <a:srgbClr val="FF0000"/>
          </p15:clr>
        </p15:guide>
        <p15:guide id="30" orient="horz" pos="1625" userDrawn="1">
          <p15:clr>
            <a:srgbClr val="FF0000"/>
          </p15:clr>
        </p15:guide>
        <p15:guide id="31" orient="horz" pos="1716" userDrawn="1">
          <p15:clr>
            <a:srgbClr val="FF0000"/>
          </p15:clr>
        </p15:guide>
        <p15:guide id="32" orient="horz" pos="2114" userDrawn="1">
          <p15:clr>
            <a:srgbClr val="FF0000"/>
          </p15:clr>
        </p15:guide>
        <p15:guide id="33" orient="horz" pos="2205" userDrawn="1">
          <p15:clr>
            <a:srgbClr val="FF0000"/>
          </p15:clr>
        </p15:guide>
        <p15:guide id="34" orient="horz" pos="2603" userDrawn="1">
          <p15:clr>
            <a:srgbClr val="FF0000"/>
          </p15:clr>
        </p15:guide>
        <p15:guide id="35" orient="horz" pos="2694" userDrawn="1">
          <p15:clr>
            <a:srgbClr val="FF0000"/>
          </p15:clr>
        </p15:guide>
        <p15:guide id="36" orient="horz" pos="3092" userDrawn="1">
          <p15:clr>
            <a:srgbClr val="FF0000"/>
          </p15:clr>
        </p15:guide>
        <p15:guide id="37" orient="horz" pos="3183" userDrawn="1">
          <p15:clr>
            <a:srgbClr val="FF0000"/>
          </p15:clr>
        </p15:guide>
        <p15:guide id="38" orient="horz" pos="3581" userDrawn="1">
          <p15:clr>
            <a:srgbClr val="FF0000"/>
          </p15:clr>
        </p15:guide>
        <p15:guide id="39" orient="horz" pos="3672" userDrawn="1">
          <p15:clr>
            <a:srgbClr val="FF0000"/>
          </p15:clr>
        </p15:guide>
        <p15:guide id="40" orient="horz" pos="4070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erigeslarare.se/kurser-och-aktiviteter/kurskatalogen/medlem/kollektivavtal-varfor-d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00EE-E172-5302-F5E9-1FED9085BF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Kollektivavtal – </a:t>
            </a:r>
            <a:br>
              <a:rPr lang="sv-SE"/>
            </a:br>
            <a:r>
              <a:rPr lang="sv-SE"/>
              <a:t>varför då?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00A97-3319-E0D9-53AC-083E02CF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90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8B9E258-3C15-1122-9A43-84A870E5E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853439"/>
            <a:ext cx="11399839" cy="2043873"/>
          </a:xfrm>
        </p:spPr>
        <p:txBody>
          <a:bodyPr/>
          <a:lstStyle/>
          <a:p>
            <a:r>
              <a:rPr lang="sv-SE"/>
              <a:t>Tack!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3FC76-F891-7BAB-E5DD-7B67C42626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74438" y="6324600"/>
            <a:ext cx="817562" cy="163513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10" name="Bildobjekt 9" descr="En bild som visar symbol, Grafik, Teckensnitt, design&#10;&#10;Automatiskt genererad beskrivning">
            <a:extLst>
              <a:ext uri="{FF2B5EF4-FFF2-40B4-BE49-F238E27FC236}">
                <a16:creationId xmlns:a16="http://schemas.microsoft.com/office/drawing/2014/main" id="{2FBD445C-6695-B932-37B3-7D385F97E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96" y="2436678"/>
            <a:ext cx="3048022" cy="30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8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 bild som visar klädsel, person, Människoansikte, person&#10;&#10;Automatiskt genererad beskrivning">
            <a:extLst>
              <a:ext uri="{FF2B5EF4-FFF2-40B4-BE49-F238E27FC236}">
                <a16:creationId xmlns:a16="http://schemas.microsoft.com/office/drawing/2014/main" id="{ADFC91D5-323E-025C-D579-757CF3FB3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r="21535"/>
          <a:stretch/>
        </p:blipFill>
        <p:spPr bwMode="auto">
          <a:xfrm>
            <a:off x="7872000" y="10"/>
            <a:ext cx="432000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3749587-A630-ABD3-826E-520D6FDBAE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977563" y="6324560"/>
            <a:ext cx="817562" cy="16365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B3A8ABB-1B69-4D16-E99F-F84950C9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9" y="103976"/>
            <a:ext cx="6589711" cy="1423352"/>
          </a:xfrm>
        </p:spPr>
        <p:txBody>
          <a:bodyPr anchor="b">
            <a:normAutofit/>
          </a:bodyPr>
          <a:lstStyle/>
          <a:p>
            <a:r>
              <a:rPr lang="sv-SE"/>
              <a:t>Den svenska modellen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1BD413-1F8E-8F72-5181-955D79FC4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048" y="2002695"/>
            <a:ext cx="7257058" cy="4487119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sv-SE" sz="2100" dirty="0"/>
              <a:t>Arbetsmarknadens parter kommer överens om spelreglerna genom kollektivavtal och Staten lägger sig i så lite som möjligt.</a:t>
            </a:r>
          </a:p>
          <a:p>
            <a:pPr>
              <a:lnSpc>
                <a:spcPct val="115000"/>
              </a:lnSpc>
            </a:pPr>
            <a:r>
              <a:rPr lang="sv-SE" sz="2100" dirty="0"/>
              <a:t>Det ger arbetstagarna</a:t>
            </a:r>
          </a:p>
          <a:p>
            <a:pPr lvl="1">
              <a:lnSpc>
                <a:spcPct val="115000"/>
              </a:lnSpc>
            </a:pPr>
            <a:r>
              <a:rPr lang="sv-SE" sz="1800" dirty="0"/>
              <a:t>Rätt till inflytande</a:t>
            </a:r>
          </a:p>
          <a:p>
            <a:pPr lvl="1">
              <a:lnSpc>
                <a:spcPct val="115000"/>
              </a:lnSpc>
            </a:pPr>
            <a:r>
              <a:rPr lang="sv-SE" sz="1800" dirty="0"/>
              <a:t>Rätt till löneökning</a:t>
            </a:r>
          </a:p>
          <a:p>
            <a:pPr lvl="1">
              <a:lnSpc>
                <a:spcPct val="115000"/>
              </a:lnSpc>
              <a:spcAft>
                <a:spcPts val="1200"/>
              </a:spcAft>
            </a:pPr>
            <a:r>
              <a:rPr lang="sv-SE" sz="1800" dirty="0"/>
              <a:t>Mer generösa villkor än lagen ger</a:t>
            </a:r>
          </a:p>
          <a:p>
            <a:pPr>
              <a:lnSpc>
                <a:spcPct val="115000"/>
              </a:lnSpc>
            </a:pPr>
            <a:r>
              <a:rPr lang="sv-SE" sz="2100" dirty="0"/>
              <a:t>Det ger arbetsgivarna</a:t>
            </a:r>
          </a:p>
          <a:p>
            <a:pPr lvl="1">
              <a:lnSpc>
                <a:spcPct val="115000"/>
              </a:lnSpc>
            </a:pPr>
            <a:r>
              <a:rPr lang="sv-SE" sz="1800" dirty="0"/>
              <a:t>Möjlighet till anpassning efter egna förutsättningar</a:t>
            </a:r>
          </a:p>
          <a:p>
            <a:pPr marL="359750" lvl="1" indent="-179705">
              <a:lnSpc>
                <a:spcPct val="115000"/>
              </a:lnSpc>
            </a:pPr>
            <a:r>
              <a:rPr lang="sv-SE" sz="1800" dirty="0"/>
              <a:t>Lösningar genom dialog istället för konflikt</a:t>
            </a:r>
          </a:p>
          <a:p>
            <a:pPr lvl="1">
              <a:lnSpc>
                <a:spcPct val="115000"/>
              </a:lnSpc>
            </a:pPr>
            <a:r>
              <a:rPr lang="sv-SE" sz="1800" dirty="0"/>
              <a:t>Naturliga samtalspartner</a:t>
            </a:r>
          </a:p>
          <a:p>
            <a:pPr marL="359750" lvl="1" indent="-179705">
              <a:lnSpc>
                <a:spcPct val="114999"/>
              </a:lnSpc>
            </a:pPr>
            <a:r>
              <a:rPr lang="sv-SE" sz="1800" dirty="0"/>
              <a:t>Lättare att förändra än lagen</a:t>
            </a:r>
          </a:p>
          <a:p>
            <a:pPr marL="539750" lvl="2" indent="-179705">
              <a:lnSpc>
                <a:spcPct val="114999"/>
              </a:lnSpc>
            </a:pPr>
            <a:endParaRPr lang="sv-SE" sz="1300" dirty="0"/>
          </a:p>
        </p:txBody>
      </p:sp>
    </p:spTree>
    <p:extLst>
      <p:ext uri="{BB962C8B-B14F-4D97-AF65-F5344CB8AC3E}">
        <p14:creationId xmlns:p14="http://schemas.microsoft.com/office/powerpoint/2010/main" val="32378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7A7D92-8371-4AC4-A9BF-70426FE5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5" y="84394"/>
            <a:ext cx="6333698" cy="961195"/>
          </a:xfrm>
        </p:spPr>
        <p:txBody>
          <a:bodyPr/>
          <a:lstStyle/>
          <a:p>
            <a:r>
              <a:rPr lang="sv-SE"/>
              <a:t>Med kollektivavtal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EBDBDB1-6C6D-4EB5-9E55-01DB114BEEAF}"/>
              </a:ext>
            </a:extLst>
          </p:cNvPr>
          <p:cNvGrpSpPr/>
          <p:nvPr/>
        </p:nvGrpSpPr>
        <p:grpSpPr>
          <a:xfrm>
            <a:off x="2622974" y="5026197"/>
            <a:ext cx="7762971" cy="1175973"/>
            <a:chOff x="2554736" y="4999308"/>
            <a:chExt cx="7762971" cy="1175973"/>
          </a:xfrm>
        </p:grpSpPr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4D4F25B5-7C97-4370-8A6F-C2D80F3082B1}"/>
                </a:ext>
              </a:extLst>
            </p:cNvPr>
            <p:cNvCxnSpPr>
              <a:cxnSpLocks/>
            </p:cNvCxnSpPr>
            <p:nvPr/>
          </p:nvCxnSpPr>
          <p:spPr>
            <a:xfrm>
              <a:off x="8202303" y="5520519"/>
              <a:ext cx="791571" cy="0"/>
            </a:xfrm>
            <a:prstGeom prst="line">
              <a:avLst/>
            </a:prstGeom>
            <a:ln w="76200"/>
            <a:scene3d>
              <a:camera prst="orthographicFront"/>
              <a:lightRig rig="threePt" dir="t"/>
            </a:scene3d>
            <a:sp3d contourW="12700">
              <a:bevelB w="171450"/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813DBBAF-11A5-4F76-AE7A-F4C66213B916}"/>
                </a:ext>
              </a:extLst>
            </p:cNvPr>
            <p:cNvSpPr txBox="1"/>
            <p:nvPr/>
          </p:nvSpPr>
          <p:spPr>
            <a:xfrm>
              <a:off x="9130352" y="5258909"/>
              <a:ext cx="1187355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contourW="12700">
              <a:bevelB w="171450"/>
              <a:contourClr>
                <a:schemeClr val="bg2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sv-SE" sz="2800" b="1">
                  <a:latin typeface="+mj-lt"/>
                </a:rPr>
                <a:t>Lagar</a:t>
              </a:r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573E940E-80BD-4509-B1BE-30CFB68896C0}"/>
                </a:ext>
              </a:extLst>
            </p:cNvPr>
            <p:cNvSpPr/>
            <p:nvPr/>
          </p:nvSpPr>
          <p:spPr>
            <a:xfrm>
              <a:off x="2554736" y="4999308"/>
              <a:ext cx="5609587" cy="1175973"/>
            </a:xfrm>
            <a:custGeom>
              <a:avLst/>
              <a:gdLst>
                <a:gd name="connsiteX0" fmla="*/ 795392 w 6673753"/>
                <a:gd name="connsiteY0" fmla="*/ 0 h 1184142"/>
                <a:gd name="connsiteX1" fmla="*/ 5878361 w 6673753"/>
                <a:gd name="connsiteY1" fmla="*/ 0 h 1184142"/>
                <a:gd name="connsiteX2" fmla="*/ 6673753 w 6673753"/>
                <a:gd name="connsiteY2" fmla="*/ 1184142 h 1184142"/>
                <a:gd name="connsiteX3" fmla="*/ 0 w 6673753"/>
                <a:gd name="connsiteY3" fmla="*/ 1184142 h 1184142"/>
                <a:gd name="connsiteX4" fmla="*/ 795392 w 6673753"/>
                <a:gd name="connsiteY4" fmla="*/ 0 h 11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3753" h="1184142">
                  <a:moveTo>
                    <a:pt x="795392" y="0"/>
                  </a:moveTo>
                  <a:lnTo>
                    <a:pt x="5878361" y="0"/>
                  </a:lnTo>
                  <a:lnTo>
                    <a:pt x="6673753" y="1184142"/>
                  </a:lnTo>
                  <a:lnTo>
                    <a:pt x="0" y="1184142"/>
                  </a:lnTo>
                  <a:lnTo>
                    <a:pt x="795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 contourW="12700" prstMaterial="matte">
              <a:bevelT w="152400" h="50800" prst="softRound"/>
              <a:bevelB w="171450" prst="angle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sv-SE"/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6265BEAB-99CC-41BA-BB49-0038840976B0}"/>
              </a:ext>
            </a:extLst>
          </p:cNvPr>
          <p:cNvGrpSpPr/>
          <p:nvPr/>
        </p:nvGrpSpPr>
        <p:grpSpPr>
          <a:xfrm>
            <a:off x="3253127" y="3726530"/>
            <a:ext cx="8388412" cy="1176012"/>
            <a:chOff x="3253127" y="3726530"/>
            <a:chExt cx="8388412" cy="1176012"/>
          </a:xfrm>
        </p:grpSpPr>
        <p:cxnSp>
          <p:nvCxnSpPr>
            <p:cNvPr id="17" name="Rak koppling 16">
              <a:extLst>
                <a:ext uri="{FF2B5EF4-FFF2-40B4-BE49-F238E27FC236}">
                  <a16:creationId xmlns:a16="http://schemas.microsoft.com/office/drawing/2014/main" id="{876AC1ED-7670-4615-862B-B4F60C80D290}"/>
                </a:ext>
              </a:extLst>
            </p:cNvPr>
            <p:cNvCxnSpPr>
              <a:cxnSpLocks/>
            </p:cNvCxnSpPr>
            <p:nvPr/>
          </p:nvCxnSpPr>
          <p:spPr>
            <a:xfrm>
              <a:off x="7431205" y="4316957"/>
              <a:ext cx="1542196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648AB4F6-497E-4E1B-B147-72CEF154F112}"/>
                </a:ext>
              </a:extLst>
            </p:cNvPr>
            <p:cNvSpPr txBox="1"/>
            <p:nvPr/>
          </p:nvSpPr>
          <p:spPr>
            <a:xfrm>
              <a:off x="8993874" y="3797603"/>
              <a:ext cx="26476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>
                  <a:solidFill>
                    <a:schemeClr val="accent2"/>
                  </a:solidFill>
                  <a:latin typeface="+mj-lt"/>
                </a:rPr>
                <a:t>Centrala kollektivavtal</a:t>
              </a:r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94008361-779C-43B9-B870-7F4EDD0AC8EA}"/>
                </a:ext>
              </a:extLst>
            </p:cNvPr>
            <p:cNvSpPr/>
            <p:nvPr/>
          </p:nvSpPr>
          <p:spPr>
            <a:xfrm>
              <a:off x="3253127" y="3726530"/>
              <a:ext cx="4185132" cy="1176012"/>
            </a:xfrm>
            <a:custGeom>
              <a:avLst/>
              <a:gdLst>
                <a:gd name="connsiteX0" fmla="*/ 779866 w 4954629"/>
                <a:gd name="connsiteY0" fmla="*/ 0 h 1161027"/>
                <a:gd name="connsiteX1" fmla="*/ 4174764 w 4954629"/>
                <a:gd name="connsiteY1" fmla="*/ 0 h 1161027"/>
                <a:gd name="connsiteX2" fmla="*/ 4954629 w 4954629"/>
                <a:gd name="connsiteY2" fmla="*/ 1161027 h 1161027"/>
                <a:gd name="connsiteX3" fmla="*/ 0 w 4954629"/>
                <a:gd name="connsiteY3" fmla="*/ 1161027 h 1161027"/>
                <a:gd name="connsiteX4" fmla="*/ 779866 w 4954629"/>
                <a:gd name="connsiteY4" fmla="*/ 0 h 116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4629" h="1161027">
                  <a:moveTo>
                    <a:pt x="779866" y="0"/>
                  </a:moveTo>
                  <a:lnTo>
                    <a:pt x="4174764" y="0"/>
                  </a:lnTo>
                  <a:lnTo>
                    <a:pt x="4954629" y="1161027"/>
                  </a:lnTo>
                  <a:lnTo>
                    <a:pt x="0" y="1161027"/>
                  </a:lnTo>
                  <a:lnTo>
                    <a:pt x="7798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sv-SE"/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7289BB90-3ECC-4C7B-896D-E7CF675C5045}"/>
              </a:ext>
            </a:extLst>
          </p:cNvPr>
          <p:cNvGrpSpPr/>
          <p:nvPr/>
        </p:nvGrpSpPr>
        <p:grpSpPr>
          <a:xfrm>
            <a:off x="3975056" y="2453751"/>
            <a:ext cx="7734722" cy="1176012"/>
            <a:chOff x="3975056" y="2453751"/>
            <a:chExt cx="7734722" cy="1176012"/>
          </a:xfrm>
        </p:grpSpPr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27145736-C3FA-4D1F-BE7B-48B85884E958}"/>
                </a:ext>
              </a:extLst>
            </p:cNvPr>
            <p:cNvCxnSpPr>
              <a:cxnSpLocks/>
            </p:cNvCxnSpPr>
            <p:nvPr/>
          </p:nvCxnSpPr>
          <p:spPr>
            <a:xfrm>
              <a:off x="6632812" y="3060396"/>
              <a:ext cx="2361062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15824F5D-E1F7-474F-968D-F55DDB2A747E}"/>
                </a:ext>
              </a:extLst>
            </p:cNvPr>
            <p:cNvSpPr txBox="1"/>
            <p:nvPr/>
          </p:nvSpPr>
          <p:spPr>
            <a:xfrm>
              <a:off x="9062113" y="2474893"/>
              <a:ext cx="26476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>
                  <a:solidFill>
                    <a:schemeClr val="accent3"/>
                  </a:solidFill>
                  <a:latin typeface="+mj-lt"/>
                </a:rPr>
                <a:t>Lokala</a:t>
              </a:r>
            </a:p>
            <a:p>
              <a:r>
                <a:rPr lang="sv-SE" sz="2800" b="1">
                  <a:solidFill>
                    <a:schemeClr val="accent3"/>
                  </a:solidFill>
                  <a:latin typeface="+mj-lt"/>
                </a:rPr>
                <a:t>kollektivavtal</a:t>
              </a:r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A6FB212E-420C-4F23-8845-DC4E7F5514BB}"/>
                </a:ext>
              </a:extLst>
            </p:cNvPr>
            <p:cNvSpPr/>
            <p:nvPr/>
          </p:nvSpPr>
          <p:spPr>
            <a:xfrm>
              <a:off x="3975056" y="2453751"/>
              <a:ext cx="2759233" cy="1176012"/>
            </a:xfrm>
            <a:custGeom>
              <a:avLst/>
              <a:gdLst>
                <a:gd name="connsiteX0" fmla="*/ 779866 w 3266558"/>
                <a:gd name="connsiteY0" fmla="*/ 0 h 1161027"/>
                <a:gd name="connsiteX1" fmla="*/ 2486692 w 3266558"/>
                <a:gd name="connsiteY1" fmla="*/ 0 h 1161027"/>
                <a:gd name="connsiteX2" fmla="*/ 3266558 w 3266558"/>
                <a:gd name="connsiteY2" fmla="*/ 1161027 h 1161027"/>
                <a:gd name="connsiteX3" fmla="*/ 0 w 3266558"/>
                <a:gd name="connsiteY3" fmla="*/ 1161027 h 1161027"/>
                <a:gd name="connsiteX4" fmla="*/ 779866 w 3266558"/>
                <a:gd name="connsiteY4" fmla="*/ 0 h 116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6558" h="1161027">
                  <a:moveTo>
                    <a:pt x="779866" y="0"/>
                  </a:moveTo>
                  <a:lnTo>
                    <a:pt x="2486692" y="0"/>
                  </a:lnTo>
                  <a:lnTo>
                    <a:pt x="3266558" y="1161027"/>
                  </a:lnTo>
                  <a:lnTo>
                    <a:pt x="0" y="1161027"/>
                  </a:lnTo>
                  <a:lnTo>
                    <a:pt x="779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sv-SE"/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0CCBE35D-57AE-4481-8489-8608AC3E73E2}"/>
              </a:ext>
            </a:extLst>
          </p:cNvPr>
          <p:cNvGrpSpPr/>
          <p:nvPr/>
        </p:nvGrpSpPr>
        <p:grpSpPr>
          <a:xfrm>
            <a:off x="4670044" y="1166830"/>
            <a:ext cx="7107973" cy="1190154"/>
            <a:chOff x="4670044" y="1166830"/>
            <a:chExt cx="7107973" cy="1190154"/>
          </a:xfrm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D8020670-0FF9-4B6A-9644-599FCC0FDF95}"/>
                </a:ext>
              </a:extLst>
            </p:cNvPr>
            <p:cNvSpPr/>
            <p:nvPr/>
          </p:nvSpPr>
          <p:spPr>
            <a:xfrm>
              <a:off x="4670044" y="1166830"/>
              <a:ext cx="1333333" cy="1190154"/>
            </a:xfrm>
            <a:custGeom>
              <a:avLst/>
              <a:gdLst>
                <a:gd name="connsiteX0" fmla="*/ 789243 w 1578486"/>
                <a:gd name="connsiteY0" fmla="*/ 0 h 1174988"/>
                <a:gd name="connsiteX1" fmla="*/ 1578486 w 1578486"/>
                <a:gd name="connsiteY1" fmla="*/ 1174988 h 1174988"/>
                <a:gd name="connsiteX2" fmla="*/ 0 w 1578486"/>
                <a:gd name="connsiteY2" fmla="*/ 1174988 h 1174988"/>
                <a:gd name="connsiteX3" fmla="*/ 789243 w 1578486"/>
                <a:gd name="connsiteY3" fmla="*/ 0 h 1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486" h="1174988">
                  <a:moveTo>
                    <a:pt x="789243" y="0"/>
                  </a:moveTo>
                  <a:lnTo>
                    <a:pt x="1578486" y="1174988"/>
                  </a:lnTo>
                  <a:lnTo>
                    <a:pt x="0" y="1174988"/>
                  </a:lnTo>
                  <a:lnTo>
                    <a:pt x="7892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sv-SE">
                <a:solidFill>
                  <a:schemeClr val="accent1"/>
                </a:solidFill>
              </a:endParaRPr>
            </a:p>
          </p:txBody>
        </p:sp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214708DD-5AAD-4717-B017-5753654F38E2}"/>
                </a:ext>
              </a:extLst>
            </p:cNvPr>
            <p:cNvCxnSpPr>
              <a:cxnSpLocks/>
            </p:cNvCxnSpPr>
            <p:nvPr/>
          </p:nvCxnSpPr>
          <p:spPr>
            <a:xfrm>
              <a:off x="5991367" y="1832873"/>
              <a:ext cx="3002507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2F0E707B-BC50-4DA3-A93D-FBD688684FDE}"/>
                </a:ext>
              </a:extLst>
            </p:cNvPr>
            <p:cNvSpPr txBox="1"/>
            <p:nvPr/>
          </p:nvSpPr>
          <p:spPr>
            <a:xfrm>
              <a:off x="9130352" y="1319801"/>
              <a:ext cx="26476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>
                  <a:solidFill>
                    <a:schemeClr val="accent6"/>
                  </a:solidFill>
                  <a:latin typeface="+mj-lt"/>
                </a:rPr>
                <a:t>Anställnings-avtal</a:t>
              </a:r>
            </a:p>
          </p:txBody>
        </p:sp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E75CFDF2-8AEE-424E-8373-EA9FE63D4D7B}"/>
              </a:ext>
            </a:extLst>
          </p:cNvPr>
          <p:cNvSpPr txBox="1"/>
          <p:nvPr/>
        </p:nvSpPr>
        <p:spPr>
          <a:xfrm>
            <a:off x="3061135" y="5445839"/>
            <a:ext cx="189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Georgia" panose="02040502050405020303" pitchFamily="18" charset="0"/>
              </a:rPr>
              <a:t>Arbetstidslagen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0298908-2A7F-4CEF-B77C-A8C6859B3E3F}"/>
              </a:ext>
            </a:extLst>
          </p:cNvPr>
          <p:cNvSpPr txBox="1"/>
          <p:nvPr/>
        </p:nvSpPr>
        <p:spPr>
          <a:xfrm>
            <a:off x="3582485" y="5125692"/>
            <a:ext cx="203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Georgia" panose="02040502050405020303" pitchFamily="18" charset="0"/>
              </a:rPr>
              <a:t>Arbetsmiljölagen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7612B42A-348D-4E26-841A-141C66FB20A9}"/>
              </a:ext>
            </a:extLst>
          </p:cNvPr>
          <p:cNvSpPr txBox="1"/>
          <p:nvPr/>
        </p:nvSpPr>
        <p:spPr>
          <a:xfrm>
            <a:off x="3691603" y="5766534"/>
            <a:ext cx="241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Georgia" panose="02040502050405020303" pitchFamily="18" charset="0"/>
              </a:rPr>
              <a:t>Diskrimineringslagen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957650E5-E981-463D-8F19-0F0361D50A25}"/>
              </a:ext>
            </a:extLst>
          </p:cNvPr>
          <p:cNvSpPr txBox="1"/>
          <p:nvPr/>
        </p:nvSpPr>
        <p:spPr>
          <a:xfrm>
            <a:off x="5198115" y="5473045"/>
            <a:ext cx="189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Georgia" panose="02040502050405020303" pitchFamily="18" charset="0"/>
              </a:rPr>
              <a:t>Semesterlagen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9A05ACBE-D681-436C-A3F6-4D381CCDD4F3}"/>
              </a:ext>
            </a:extLst>
          </p:cNvPr>
          <p:cNvSpPr txBox="1"/>
          <p:nvPr/>
        </p:nvSpPr>
        <p:spPr>
          <a:xfrm>
            <a:off x="3811166" y="3788975"/>
            <a:ext cx="158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Tjänstepension</a:t>
            </a:r>
          </a:p>
          <a:p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7D265E1-3733-4B34-A29A-3754A28A2219}"/>
              </a:ext>
            </a:extLst>
          </p:cNvPr>
          <p:cNvSpPr txBox="1"/>
          <p:nvPr/>
        </p:nvSpPr>
        <p:spPr>
          <a:xfrm>
            <a:off x="3478808" y="4534801"/>
            <a:ext cx="1994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Övertidsersättning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A45AEB5A-5EE7-443A-948E-149971BC4CD0}"/>
              </a:ext>
            </a:extLst>
          </p:cNvPr>
          <p:cNvSpPr txBox="1"/>
          <p:nvPr/>
        </p:nvSpPr>
        <p:spPr>
          <a:xfrm>
            <a:off x="5067123" y="4181294"/>
            <a:ext cx="2105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Semesterdagstillägg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784140E-2147-40AD-AB4A-B41F8A9309C9}"/>
              </a:ext>
            </a:extLst>
          </p:cNvPr>
          <p:cNvSpPr txBox="1"/>
          <p:nvPr/>
        </p:nvSpPr>
        <p:spPr>
          <a:xfrm>
            <a:off x="5386647" y="3799717"/>
            <a:ext cx="1607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Lönerevision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FA6BEBE6-6B12-467C-854A-8E27BA3F8A1B}"/>
              </a:ext>
            </a:extLst>
          </p:cNvPr>
          <p:cNvSpPr txBox="1"/>
          <p:nvPr/>
        </p:nvSpPr>
        <p:spPr>
          <a:xfrm>
            <a:off x="4284096" y="2973178"/>
            <a:ext cx="177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Samverkansavtal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302663AF-AD20-4FE0-81D8-C88F2684960A}"/>
              </a:ext>
            </a:extLst>
          </p:cNvPr>
          <p:cNvSpPr txBox="1"/>
          <p:nvPr/>
        </p:nvSpPr>
        <p:spPr>
          <a:xfrm>
            <a:off x="4951483" y="2707751"/>
            <a:ext cx="133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Årsarbetstid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2449CA4A-DD16-4C63-A50A-E90107A8D36D}"/>
              </a:ext>
            </a:extLst>
          </p:cNvPr>
          <p:cNvSpPr txBox="1"/>
          <p:nvPr/>
        </p:nvSpPr>
        <p:spPr>
          <a:xfrm>
            <a:off x="4841058" y="2455962"/>
            <a:ext cx="1173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Flextid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DABD0F19-1AC6-4643-B232-30BD61EA7394}"/>
              </a:ext>
            </a:extLst>
          </p:cNvPr>
          <p:cNvSpPr txBox="1"/>
          <p:nvPr/>
        </p:nvSpPr>
        <p:spPr>
          <a:xfrm>
            <a:off x="4758821" y="1818429"/>
            <a:ext cx="12556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Syssel-</a:t>
            </a:r>
          </a:p>
          <a:p>
            <a:r>
              <a:rPr lang="sv-S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sättningsgrad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63CD8F93-F35F-46F9-A42C-13748D86A2C5}"/>
              </a:ext>
            </a:extLst>
          </p:cNvPr>
          <p:cNvSpPr txBox="1"/>
          <p:nvPr/>
        </p:nvSpPr>
        <p:spPr>
          <a:xfrm>
            <a:off x="4687221" y="3266940"/>
            <a:ext cx="1859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Friskvårdsbidrag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0962B416-CA69-4143-9C8D-C50896C350E3}"/>
              </a:ext>
            </a:extLst>
          </p:cNvPr>
          <p:cNvSpPr txBox="1"/>
          <p:nvPr/>
        </p:nvSpPr>
        <p:spPr>
          <a:xfrm>
            <a:off x="5059523" y="1539326"/>
            <a:ext cx="10120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Lön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5452D8F-EAC1-7ADF-28CF-971BD5CCA1A4}"/>
              </a:ext>
            </a:extLst>
          </p:cNvPr>
          <p:cNvSpPr txBox="1"/>
          <p:nvPr/>
        </p:nvSpPr>
        <p:spPr>
          <a:xfrm>
            <a:off x="3691603" y="4182885"/>
            <a:ext cx="144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Försäkringar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5D70D75-FF4D-1D2C-0F67-22FF88CB101E}"/>
              </a:ext>
            </a:extLst>
          </p:cNvPr>
          <p:cNvSpPr txBox="1"/>
          <p:nvPr/>
        </p:nvSpPr>
        <p:spPr>
          <a:xfrm>
            <a:off x="5644237" y="5157288"/>
            <a:ext cx="203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Georgia" panose="02040502050405020303" pitchFamily="18" charset="0"/>
              </a:rPr>
              <a:t>LAS</a:t>
            </a:r>
          </a:p>
        </p:txBody>
      </p:sp>
    </p:spTree>
    <p:extLst>
      <p:ext uri="{BB962C8B-B14F-4D97-AF65-F5344CB8AC3E}">
        <p14:creationId xmlns:p14="http://schemas.microsoft.com/office/powerpoint/2010/main" val="17103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4" grpId="0"/>
      <p:bldP spid="27" grpId="0"/>
      <p:bldP spid="28" grpId="0"/>
      <p:bldP spid="29" grpId="0"/>
      <p:bldP spid="30" grpId="0"/>
      <p:bldP spid="31" grpId="0"/>
      <p:bldP spid="35" grpId="0"/>
      <p:bldP spid="36" grpId="0"/>
      <p:bldP spid="38" grpId="0"/>
      <p:bldP spid="37" grpId="0"/>
      <p:bldP spid="33" grpId="0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7A7D92-8371-4AC4-A9BF-70426FE5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45660"/>
            <a:ext cx="7937547" cy="961195"/>
          </a:xfrm>
        </p:spPr>
        <p:txBody>
          <a:bodyPr/>
          <a:lstStyle/>
          <a:p>
            <a:r>
              <a:rPr lang="sv-SE"/>
              <a:t>Utan kollektivavtal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4D4F25B5-7C97-4370-8A6F-C2D80F3082B1}"/>
              </a:ext>
            </a:extLst>
          </p:cNvPr>
          <p:cNvCxnSpPr>
            <a:cxnSpLocks/>
          </p:cNvCxnSpPr>
          <p:nvPr/>
        </p:nvCxnSpPr>
        <p:spPr>
          <a:xfrm>
            <a:off x="8202303" y="5520519"/>
            <a:ext cx="791571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 contourW="12700">
            <a:bevelB w="171450"/>
            <a:contourClr>
              <a:schemeClr val="bg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813DBBAF-11A5-4F76-AE7A-F4C66213B916}"/>
              </a:ext>
            </a:extLst>
          </p:cNvPr>
          <p:cNvSpPr txBox="1"/>
          <p:nvPr/>
        </p:nvSpPr>
        <p:spPr>
          <a:xfrm>
            <a:off x="9130352" y="5258909"/>
            <a:ext cx="1187355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bevelB w="171450"/>
            <a:contourClr>
              <a:schemeClr val="bg2"/>
            </a:contourClr>
          </a:sp3d>
        </p:spPr>
        <p:txBody>
          <a:bodyPr wrap="square" rtlCol="0">
            <a:spAutoFit/>
          </a:bodyPr>
          <a:lstStyle/>
          <a:p>
            <a:r>
              <a:rPr lang="sv-SE" sz="2800" b="1">
                <a:latin typeface="+mj-lt"/>
              </a:rPr>
              <a:t>Lagar</a:t>
            </a:r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573E940E-80BD-4509-B1BE-30CFB68896C0}"/>
              </a:ext>
            </a:extLst>
          </p:cNvPr>
          <p:cNvSpPr/>
          <p:nvPr/>
        </p:nvSpPr>
        <p:spPr>
          <a:xfrm>
            <a:off x="2554736" y="4999308"/>
            <a:ext cx="5609587" cy="1175973"/>
          </a:xfrm>
          <a:custGeom>
            <a:avLst/>
            <a:gdLst>
              <a:gd name="connsiteX0" fmla="*/ 795392 w 6673753"/>
              <a:gd name="connsiteY0" fmla="*/ 0 h 1184142"/>
              <a:gd name="connsiteX1" fmla="*/ 5878361 w 6673753"/>
              <a:gd name="connsiteY1" fmla="*/ 0 h 1184142"/>
              <a:gd name="connsiteX2" fmla="*/ 6673753 w 6673753"/>
              <a:gd name="connsiteY2" fmla="*/ 1184142 h 1184142"/>
              <a:gd name="connsiteX3" fmla="*/ 0 w 6673753"/>
              <a:gd name="connsiteY3" fmla="*/ 1184142 h 1184142"/>
              <a:gd name="connsiteX4" fmla="*/ 795392 w 6673753"/>
              <a:gd name="connsiteY4" fmla="*/ 0 h 118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3753" h="1184142">
                <a:moveTo>
                  <a:pt x="795392" y="0"/>
                </a:moveTo>
                <a:lnTo>
                  <a:pt x="5878361" y="0"/>
                </a:lnTo>
                <a:lnTo>
                  <a:pt x="6673753" y="1184142"/>
                </a:lnTo>
                <a:lnTo>
                  <a:pt x="0" y="1184142"/>
                </a:lnTo>
                <a:lnTo>
                  <a:pt x="7953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 contourW="12700" prstMaterial="matte">
            <a:bevelT w="152400" h="50800" prst="softRound"/>
            <a:bevelB w="171450" prst="angle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D8020670-0FF9-4B6A-9644-599FCC0FDF95}"/>
              </a:ext>
            </a:extLst>
          </p:cNvPr>
          <p:cNvSpPr/>
          <p:nvPr/>
        </p:nvSpPr>
        <p:spPr>
          <a:xfrm>
            <a:off x="4762667" y="3756400"/>
            <a:ext cx="1333333" cy="1190154"/>
          </a:xfrm>
          <a:custGeom>
            <a:avLst/>
            <a:gdLst>
              <a:gd name="connsiteX0" fmla="*/ 789243 w 1578486"/>
              <a:gd name="connsiteY0" fmla="*/ 0 h 1174988"/>
              <a:gd name="connsiteX1" fmla="*/ 1578486 w 1578486"/>
              <a:gd name="connsiteY1" fmla="*/ 1174988 h 1174988"/>
              <a:gd name="connsiteX2" fmla="*/ 0 w 1578486"/>
              <a:gd name="connsiteY2" fmla="*/ 1174988 h 1174988"/>
              <a:gd name="connsiteX3" fmla="*/ 789243 w 1578486"/>
              <a:gd name="connsiteY3" fmla="*/ 0 h 117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486" h="1174988">
                <a:moveTo>
                  <a:pt x="789243" y="0"/>
                </a:moveTo>
                <a:lnTo>
                  <a:pt x="1578486" y="1174988"/>
                </a:lnTo>
                <a:lnTo>
                  <a:pt x="0" y="1174988"/>
                </a:lnTo>
                <a:lnTo>
                  <a:pt x="78924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chemeClr val="accent1"/>
              </a:solidFill>
            </a:endParaRPr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214708DD-5AAD-4717-B017-5753654F38E2}"/>
              </a:ext>
            </a:extLst>
          </p:cNvPr>
          <p:cNvCxnSpPr>
            <a:cxnSpLocks/>
          </p:cNvCxnSpPr>
          <p:nvPr/>
        </p:nvCxnSpPr>
        <p:spPr>
          <a:xfrm>
            <a:off x="6083990" y="4422443"/>
            <a:ext cx="3002507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24">
            <a:extLst>
              <a:ext uri="{FF2B5EF4-FFF2-40B4-BE49-F238E27FC236}">
                <a16:creationId xmlns:a16="http://schemas.microsoft.com/office/drawing/2014/main" id="{2F0E707B-BC50-4DA3-A93D-FBD688684FDE}"/>
              </a:ext>
            </a:extLst>
          </p:cNvPr>
          <p:cNvSpPr txBox="1"/>
          <p:nvPr/>
        </p:nvSpPr>
        <p:spPr>
          <a:xfrm>
            <a:off x="9222975" y="3909371"/>
            <a:ext cx="2647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>
                <a:solidFill>
                  <a:schemeClr val="accent6"/>
                </a:solidFill>
                <a:latin typeface="+mj-lt"/>
              </a:rPr>
              <a:t>Anställnings-avtal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1291608-597B-C073-7820-B65F5273D2FD}"/>
              </a:ext>
            </a:extLst>
          </p:cNvPr>
          <p:cNvSpPr txBox="1"/>
          <p:nvPr/>
        </p:nvSpPr>
        <p:spPr>
          <a:xfrm>
            <a:off x="3117862" y="5471912"/>
            <a:ext cx="189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Georgia" panose="02040502050405020303" pitchFamily="18" charset="0"/>
              </a:rPr>
              <a:t>Arbetstidslagen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FBBE081-99EC-6368-9629-E624EBCF3238}"/>
              </a:ext>
            </a:extLst>
          </p:cNvPr>
          <p:cNvSpPr txBox="1"/>
          <p:nvPr/>
        </p:nvSpPr>
        <p:spPr>
          <a:xfrm>
            <a:off x="3711420" y="5130669"/>
            <a:ext cx="329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Georgia" panose="02040502050405020303" pitchFamily="18" charset="0"/>
              </a:rPr>
              <a:t>Arbetsmiljölagen      LAS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D15A841-3C34-7C87-314C-2822D3068811}"/>
              </a:ext>
            </a:extLst>
          </p:cNvPr>
          <p:cNvSpPr txBox="1"/>
          <p:nvPr/>
        </p:nvSpPr>
        <p:spPr>
          <a:xfrm>
            <a:off x="4154041" y="5750102"/>
            <a:ext cx="241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Georgia" panose="02040502050405020303" pitchFamily="18" charset="0"/>
              </a:rPr>
              <a:t>Diskrimineringslagen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E4CB572-14E0-197D-95AE-04374B3FFE1C}"/>
              </a:ext>
            </a:extLst>
          </p:cNvPr>
          <p:cNvSpPr txBox="1"/>
          <p:nvPr/>
        </p:nvSpPr>
        <p:spPr>
          <a:xfrm>
            <a:off x="5730172" y="5471912"/>
            <a:ext cx="189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Georgia" panose="02040502050405020303" pitchFamily="18" charset="0"/>
              </a:rPr>
              <a:t>Semesterlagen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B82348B-C4B7-5D44-58D3-5F00CE399882}"/>
              </a:ext>
            </a:extLst>
          </p:cNvPr>
          <p:cNvSpPr txBox="1"/>
          <p:nvPr/>
        </p:nvSpPr>
        <p:spPr>
          <a:xfrm>
            <a:off x="4823099" y="4388482"/>
            <a:ext cx="12124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Syssel-</a:t>
            </a:r>
          </a:p>
          <a:p>
            <a:r>
              <a:rPr lang="sv-S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sättningsgrad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421FD7F-DA83-54E9-00E2-471AC11334B9}"/>
              </a:ext>
            </a:extLst>
          </p:cNvPr>
          <p:cNvSpPr txBox="1"/>
          <p:nvPr/>
        </p:nvSpPr>
        <p:spPr>
          <a:xfrm>
            <a:off x="5200388" y="4143497"/>
            <a:ext cx="10120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Lön</a:t>
            </a:r>
          </a:p>
        </p:txBody>
      </p:sp>
    </p:spTree>
    <p:extLst>
      <p:ext uri="{BB962C8B-B14F-4D97-AF65-F5344CB8AC3E}">
        <p14:creationId xmlns:p14="http://schemas.microsoft.com/office/powerpoint/2010/main" val="2368155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BA34908-E797-DEA0-D9E7-18E71137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4D3A4CF-ECD4-6EBB-B7FA-8BBD0EA9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Sveriges Lärares kollektivavtal</a:t>
            </a:r>
            <a:br>
              <a:rPr lang="sv-SE"/>
            </a:br>
            <a:r>
              <a:rPr lang="sv-SE" sz="3200"/>
              <a:t>-privat sektor</a:t>
            </a:r>
            <a:endParaRPr lang="sv-SE"/>
          </a:p>
        </p:txBody>
      </p:sp>
      <p:pic>
        <p:nvPicPr>
          <p:cNvPr id="5" name="Bildobjekt 4" descr="En bild som visar Teckensnitt, Grafik, text, vit&#10;&#10;Automatiskt genererad beskrivning">
            <a:extLst>
              <a:ext uri="{FF2B5EF4-FFF2-40B4-BE49-F238E27FC236}">
                <a16:creationId xmlns:a16="http://schemas.microsoft.com/office/drawing/2014/main" id="{C9DABAFD-D24D-97ED-514C-37EC073DE2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4" r="359" b="31305"/>
          <a:stretch/>
        </p:blipFill>
        <p:spPr>
          <a:xfrm>
            <a:off x="674348" y="2311685"/>
            <a:ext cx="2942155" cy="595901"/>
          </a:xfrm>
          <a:prstGeom prst="rect">
            <a:avLst/>
          </a:prstGeom>
        </p:spPr>
      </p:pic>
      <p:pic>
        <p:nvPicPr>
          <p:cNvPr id="7" name="Bildobjekt 6" descr="En bild som visar Teckensnitt, Grafik, svart, skärmbild&#10;&#10;Automatiskt genererad beskrivning">
            <a:extLst>
              <a:ext uri="{FF2B5EF4-FFF2-40B4-BE49-F238E27FC236}">
                <a16:creationId xmlns:a16="http://schemas.microsoft.com/office/drawing/2014/main" id="{4B813475-1893-08AF-7763-0FB642BC93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1"/>
          <a:stretch/>
        </p:blipFill>
        <p:spPr>
          <a:xfrm>
            <a:off x="534817" y="3236972"/>
            <a:ext cx="3221216" cy="1096453"/>
          </a:xfrm>
          <a:prstGeom prst="rect">
            <a:avLst/>
          </a:prstGeom>
        </p:spPr>
      </p:pic>
      <p:pic>
        <p:nvPicPr>
          <p:cNvPr id="9" name="Bildobjekt 8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71A7EEBE-5AB8-DD4D-E2AF-5D0FF2116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8" y="4482795"/>
            <a:ext cx="2942155" cy="1129723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0EB5A23-DD0C-907A-F2E9-FE0D78CB8F3F}"/>
              </a:ext>
            </a:extLst>
          </p:cNvPr>
          <p:cNvSpPr txBox="1"/>
          <p:nvPr/>
        </p:nvSpPr>
        <p:spPr>
          <a:xfrm flipH="1">
            <a:off x="3747437" y="2240303"/>
            <a:ext cx="188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Friskoleavtalet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40CF6B3-8D95-12DF-66CF-F4DBC98C00E0}"/>
              </a:ext>
            </a:extLst>
          </p:cNvPr>
          <p:cNvSpPr txBox="1"/>
          <p:nvPr/>
        </p:nvSpPr>
        <p:spPr>
          <a:xfrm flipH="1">
            <a:off x="3747436" y="2538254"/>
            <a:ext cx="229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Kompetensföretagen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FB8DA42-D35E-9056-1341-8714CEEBBEB3}"/>
              </a:ext>
            </a:extLst>
          </p:cNvPr>
          <p:cNvSpPr txBox="1"/>
          <p:nvPr/>
        </p:nvSpPr>
        <p:spPr>
          <a:xfrm flipH="1">
            <a:off x="3622836" y="3206020"/>
            <a:ext cx="344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Skolor, förskolor och fritidshem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541835D-156B-F9B3-634A-9868D1CB6BE8}"/>
              </a:ext>
            </a:extLst>
          </p:cNvPr>
          <p:cNvSpPr txBox="1"/>
          <p:nvPr/>
        </p:nvSpPr>
        <p:spPr>
          <a:xfrm flipH="1">
            <a:off x="3616502" y="3821686"/>
            <a:ext cx="229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Högskola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4CB7B17-CCD9-D5C4-9C4A-C95C9C6FAE5F}"/>
              </a:ext>
            </a:extLst>
          </p:cNvPr>
          <p:cNvSpPr txBox="1"/>
          <p:nvPr/>
        </p:nvSpPr>
        <p:spPr>
          <a:xfrm flipH="1">
            <a:off x="3616503" y="3533122"/>
            <a:ext cx="229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Folkhögskola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FC04A7A-7B62-0782-FB2C-6F3FE4B423CC}"/>
              </a:ext>
            </a:extLst>
          </p:cNvPr>
          <p:cNvSpPr txBox="1"/>
          <p:nvPr/>
        </p:nvSpPr>
        <p:spPr>
          <a:xfrm flipH="1">
            <a:off x="3647281" y="4888558"/>
            <a:ext cx="229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Folkhögskola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8B4A459-38A2-983F-118D-5CCCB164ABF1}"/>
              </a:ext>
            </a:extLst>
          </p:cNvPr>
          <p:cNvSpPr txBox="1"/>
          <p:nvPr/>
        </p:nvSpPr>
        <p:spPr>
          <a:xfrm flipH="1">
            <a:off x="3647281" y="5240072"/>
            <a:ext cx="229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Högskola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97DBA882-F96B-503D-DB70-8AEEFDF68A2B}"/>
              </a:ext>
            </a:extLst>
          </p:cNvPr>
          <p:cNvSpPr txBox="1"/>
          <p:nvPr/>
        </p:nvSpPr>
        <p:spPr>
          <a:xfrm flipH="1">
            <a:off x="3651344" y="4526919"/>
            <a:ext cx="229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Skola/utbildning</a:t>
            </a:r>
          </a:p>
        </p:txBody>
      </p:sp>
      <p:pic>
        <p:nvPicPr>
          <p:cNvPr id="20" name="Bildobjekt 19" descr="En bild som visar Teckensnitt, Grafik, logotyp, typografi&#10;&#10;Automatiskt genererad beskrivning">
            <a:extLst>
              <a:ext uri="{FF2B5EF4-FFF2-40B4-BE49-F238E27FC236}">
                <a16:creationId xmlns:a16="http://schemas.microsoft.com/office/drawing/2014/main" id="{BA7F4DB2-5339-2E6A-2021-2491E52F0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87" y="5091523"/>
            <a:ext cx="2578576" cy="541543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20BEDD56-F264-D4AE-3AE6-4ED6AF2C6AD2}"/>
              </a:ext>
            </a:extLst>
          </p:cNvPr>
          <p:cNvSpPr txBox="1"/>
          <p:nvPr/>
        </p:nvSpPr>
        <p:spPr>
          <a:xfrm>
            <a:off x="7530957" y="2191360"/>
            <a:ext cx="1993186" cy="646331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/>
              <a:t>Aktiebolag, större koncerner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186957E8-BE58-23E5-08BD-989EDA9AA59A}"/>
              </a:ext>
            </a:extLst>
          </p:cNvPr>
          <p:cNvSpPr txBox="1"/>
          <p:nvPr/>
        </p:nvSpPr>
        <p:spPr>
          <a:xfrm>
            <a:off x="7530957" y="3206020"/>
            <a:ext cx="1993186" cy="646331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/>
              <a:t>Mindre företag, kooperativ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16C54D2A-8739-A48B-98CE-CCF8FC590B4B}"/>
              </a:ext>
            </a:extLst>
          </p:cNvPr>
          <p:cNvSpPr txBox="1"/>
          <p:nvPr/>
        </p:nvSpPr>
        <p:spPr>
          <a:xfrm>
            <a:off x="7578906" y="4621023"/>
            <a:ext cx="1993186" cy="369332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/>
              <a:t>Ideella föreningar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393AB02-EAF6-FB62-F81F-3862881A86CA}"/>
              </a:ext>
            </a:extLst>
          </p:cNvPr>
          <p:cNvSpPr txBox="1"/>
          <p:nvPr/>
        </p:nvSpPr>
        <p:spPr>
          <a:xfrm>
            <a:off x="8517275" y="5961691"/>
            <a:ext cx="2260315" cy="369332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/>
              <a:t>Kommunala bolag</a:t>
            </a:r>
          </a:p>
        </p:txBody>
      </p: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B1C593B6-ABFB-6677-EB2A-8F79D3A4296E}"/>
              </a:ext>
            </a:extLst>
          </p:cNvPr>
          <p:cNvCxnSpPr>
            <a:cxnSpLocks/>
          </p:cNvCxnSpPr>
          <p:nvPr/>
        </p:nvCxnSpPr>
        <p:spPr>
          <a:xfrm flipH="1">
            <a:off x="3616503" y="2542230"/>
            <a:ext cx="3667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DF6BD446-D5AE-5DFE-0BDB-0D1BF6FB7035}"/>
              </a:ext>
            </a:extLst>
          </p:cNvPr>
          <p:cNvCxnSpPr>
            <a:cxnSpLocks/>
          </p:cNvCxnSpPr>
          <p:nvPr/>
        </p:nvCxnSpPr>
        <p:spPr>
          <a:xfrm flipH="1">
            <a:off x="3616502" y="3575352"/>
            <a:ext cx="3667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9E564128-DBBB-F99E-1450-8547F08289A8}"/>
              </a:ext>
            </a:extLst>
          </p:cNvPr>
          <p:cNvCxnSpPr>
            <a:cxnSpLocks/>
          </p:cNvCxnSpPr>
          <p:nvPr/>
        </p:nvCxnSpPr>
        <p:spPr>
          <a:xfrm flipH="1" flipV="1">
            <a:off x="3756033" y="4852127"/>
            <a:ext cx="3764329" cy="44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CB901110-F3CC-6EE0-2ED4-3A5C913ED2EF}"/>
              </a:ext>
            </a:extLst>
          </p:cNvPr>
          <p:cNvCxnSpPr>
            <a:cxnSpLocks/>
          </p:cNvCxnSpPr>
          <p:nvPr/>
        </p:nvCxnSpPr>
        <p:spPr>
          <a:xfrm flipV="1">
            <a:off x="9400854" y="5640352"/>
            <a:ext cx="0" cy="321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868782EC-693E-EAB1-B6A7-2AFA730301DA}"/>
              </a:ext>
            </a:extLst>
          </p:cNvPr>
          <p:cNvSpPr txBox="1"/>
          <p:nvPr/>
        </p:nvSpPr>
        <p:spPr>
          <a:xfrm flipH="1">
            <a:off x="3647281" y="4122026"/>
            <a:ext cx="229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Studieförbund</a:t>
            </a:r>
          </a:p>
        </p:txBody>
      </p:sp>
    </p:spTree>
    <p:extLst>
      <p:ext uri="{BB962C8B-B14F-4D97-AF65-F5344CB8AC3E}">
        <p14:creationId xmlns:p14="http://schemas.microsoft.com/office/powerpoint/2010/main" val="19571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ECC3B41-6A38-08CB-35AC-E49CAFFC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1239"/>
            <a:ext cx="3719512" cy="1572912"/>
          </a:xfrm>
        </p:spPr>
        <p:txBody>
          <a:bodyPr/>
          <a:lstStyle/>
          <a:p>
            <a:r>
              <a:rPr lang="sv-SE"/>
              <a:t>Vad regleras i kollektivavtal?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1CB6CC2-E3FA-1297-33E4-444DC02383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2697" y="722614"/>
            <a:ext cx="6842428" cy="4678061"/>
          </a:xfrm>
        </p:spPr>
        <p:txBody>
          <a:bodyPr vert="horz" lIns="0" tIns="0" rIns="0" bIns="0" numCol="2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sv-SE"/>
              <a:t>Arbetstid</a:t>
            </a:r>
          </a:p>
          <a:p>
            <a:pPr lvl="1"/>
            <a:r>
              <a:rPr lang="sv-SE"/>
              <a:t>Ferieanställning</a:t>
            </a:r>
          </a:p>
          <a:p>
            <a:r>
              <a:rPr lang="sv-SE"/>
              <a:t>Löneökning</a:t>
            </a:r>
          </a:p>
          <a:p>
            <a:r>
              <a:rPr lang="sv-SE"/>
              <a:t>Fler semesterdagar</a:t>
            </a:r>
          </a:p>
          <a:p>
            <a:pPr marL="179705" indent="-179705"/>
            <a:r>
              <a:rPr lang="sv-SE"/>
              <a:t>Semesterdagtillägg</a:t>
            </a:r>
          </a:p>
          <a:p>
            <a:r>
              <a:rPr lang="sv-SE"/>
              <a:t>Övertidsersättning</a:t>
            </a:r>
          </a:p>
          <a:p>
            <a:r>
              <a:rPr lang="sv-SE"/>
              <a:t>Ob-ersättning</a:t>
            </a:r>
          </a:p>
          <a:p>
            <a:pPr marL="179705" indent="-179705"/>
            <a:r>
              <a:rPr lang="sv-SE"/>
              <a:t>Föräldrapenningtillägg</a:t>
            </a:r>
          </a:p>
          <a:p>
            <a:pPr marL="179705" indent="-179705"/>
            <a:r>
              <a:rPr lang="sv-SE"/>
              <a:t>Sjukpenningtillägg</a:t>
            </a:r>
          </a:p>
          <a:p>
            <a:pPr marL="179705" indent="-179705"/>
            <a:r>
              <a:rPr lang="sv-SE"/>
              <a:t>Omställningsstöd</a:t>
            </a:r>
          </a:p>
          <a:p>
            <a:pPr marL="179705" indent="-179705"/>
            <a:endParaRPr lang="sv-SE"/>
          </a:p>
          <a:p>
            <a:pPr marL="179705" indent="-179705"/>
            <a:endParaRPr lang="sv-SE"/>
          </a:p>
          <a:p>
            <a:pPr marL="179705" indent="-179705"/>
            <a:endParaRPr lang="sv-SE"/>
          </a:p>
          <a:p>
            <a:pPr marL="179705" indent="-179705"/>
            <a:r>
              <a:rPr lang="sv-SE"/>
              <a:t>Rätt till ledighet med lön</a:t>
            </a:r>
          </a:p>
          <a:p>
            <a:pPr lvl="1"/>
            <a:r>
              <a:rPr lang="sv-SE"/>
              <a:t>Läkar- och tandläkarbesök</a:t>
            </a:r>
          </a:p>
          <a:p>
            <a:pPr lvl="1"/>
            <a:r>
              <a:rPr lang="sv-SE"/>
              <a:t>Besök hos mödravården</a:t>
            </a:r>
          </a:p>
          <a:p>
            <a:pPr lvl="1"/>
            <a:r>
              <a:rPr lang="sv-SE"/>
              <a:t>Anhörigs sjukdom eller bortgång</a:t>
            </a:r>
          </a:p>
          <a:p>
            <a:r>
              <a:rPr lang="sv-SE"/>
              <a:t>Tjänstepension</a:t>
            </a:r>
          </a:p>
          <a:p>
            <a:r>
              <a:rPr lang="sv-SE"/>
              <a:t>Arbetsskadeförsäkring</a:t>
            </a:r>
          </a:p>
          <a:p>
            <a:pPr marL="179705" indent="-179705"/>
            <a:r>
              <a:rPr lang="sv-SE"/>
              <a:t>Uppsägningstid</a:t>
            </a:r>
          </a:p>
          <a:p>
            <a:pPr marL="179705" indent="-179705"/>
            <a:r>
              <a:rPr lang="sv-SE"/>
              <a:t>Inflytande och medbestämmande</a:t>
            </a:r>
          </a:p>
          <a:p>
            <a:pPr marL="0" indent="0" algn="r">
              <a:buNone/>
            </a:pPr>
            <a:r>
              <a:rPr lang="sv-SE"/>
              <a:t>…och mycket mer</a:t>
            </a:r>
          </a:p>
          <a:p>
            <a:endParaRPr lang="sv-SE"/>
          </a:p>
          <a:p>
            <a:pPr marL="0" indent="0">
              <a:buNone/>
            </a:pPr>
            <a:endParaRPr lang="sv-SE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CA885E-7B54-D649-60EF-D884A2A3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78BE51-832A-28DA-DB21-552057340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" y="2867025"/>
            <a:ext cx="32956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E9187-112E-C142-E8E6-391F1B8F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1239"/>
            <a:ext cx="3942043" cy="1572912"/>
          </a:xfrm>
        </p:spPr>
        <p:txBody>
          <a:bodyPr/>
          <a:lstStyle/>
          <a:p>
            <a:r>
              <a:rPr lang="sv-SE"/>
              <a:t>Inflytande </a:t>
            </a:r>
            <a:br>
              <a:rPr lang="sv-SE"/>
            </a:br>
            <a:r>
              <a:rPr lang="sv-SE"/>
              <a:t>och </a:t>
            </a:r>
            <a:r>
              <a:rPr lang="sv-SE" err="1"/>
              <a:t>med-bestämmande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271CFC-4038-0933-FBB2-9980596E64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75592" y="1151239"/>
            <a:ext cx="7551739" cy="4678061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Stora skillnader i rätten till information och inflytande på arbetsplatsen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D61A72-276E-DF90-4113-6930E7A4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7</a:t>
            </a:fld>
            <a:endParaRPr lang="sv-SE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A9BC8AF4-F9EE-88F1-E203-168836988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26188"/>
              </p:ext>
            </p:extLst>
          </p:nvPr>
        </p:nvGraphicFramePr>
        <p:xfrm>
          <a:off x="4409343" y="2040422"/>
          <a:ext cx="751798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510">
                  <a:extLst>
                    <a:ext uri="{9D8B030D-6E8A-4147-A177-3AD203B41FA5}">
                      <a16:colId xmlns:a16="http://schemas.microsoft.com/office/drawing/2014/main" val="3343275026"/>
                    </a:ext>
                  </a:extLst>
                </a:gridCol>
                <a:gridCol w="3532474">
                  <a:extLst>
                    <a:ext uri="{9D8B030D-6E8A-4147-A177-3AD203B41FA5}">
                      <a16:colId xmlns:a16="http://schemas.microsoft.com/office/drawing/2014/main" val="1550500553"/>
                    </a:ext>
                  </a:extLst>
                </a:gridCol>
              </a:tblGrid>
              <a:tr h="345348">
                <a:tc>
                  <a:txBody>
                    <a:bodyPr/>
                    <a:lstStyle/>
                    <a:p>
                      <a:r>
                        <a:rPr lang="sv-SE"/>
                        <a:t>Utan kollektivavtal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Med kollektivavtal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440780"/>
                  </a:ext>
                </a:extLst>
              </a:tr>
              <a:tr h="345348">
                <a:tc>
                  <a:txBody>
                    <a:bodyPr/>
                    <a:lstStyle/>
                    <a:p>
                      <a:r>
                        <a:rPr lang="sv-SE" dirty="0"/>
                        <a:t>Begränsad rätt till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Rätt till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356911"/>
                  </a:ext>
                </a:extLst>
              </a:tr>
              <a:tr h="34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Måste bara förhandla arbetsbrist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Måste förhandla inför alla viktiga förändringar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0028"/>
                  </a:ext>
                </a:extLst>
              </a:tr>
              <a:tr h="34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Ingen rätt till facklig utbildning och information på arbetstid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Rätt till facklig utbildning och information på arbetstid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40831"/>
                  </a:ext>
                </a:extLst>
              </a:tr>
              <a:tr h="34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Ingen rätt till facklig tid för ombud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Rätt till facklig tid för ombud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546830"/>
                  </a:ext>
                </a:extLst>
              </a:tr>
              <a:tr h="345348">
                <a:tc>
                  <a:txBody>
                    <a:bodyPr/>
                    <a:lstStyle/>
                    <a:p>
                      <a:r>
                        <a:rPr lang="sv-SE"/>
                        <a:t>Begränsad möjlighet att bli företrädd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Företrädd fullt 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115444"/>
                  </a:ext>
                </a:extLst>
              </a:tr>
              <a:tr h="34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Enbart skyldigheter enligt AML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Löpande dialog om arbetsmiljön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957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0F3BA103-62C1-B2FB-2F99-B96CD52AF419}"/>
              </a:ext>
            </a:extLst>
          </p:cNvPr>
          <p:cNvSpPr txBox="1"/>
          <p:nvPr/>
        </p:nvSpPr>
        <p:spPr>
          <a:xfrm>
            <a:off x="6533003" y="5673955"/>
            <a:ext cx="333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Candara" panose="020E0502030303020204" pitchFamily="34" charset="0"/>
              </a:rPr>
              <a:t>Viktigt att välja skyddsombud!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EB1C0737-76F3-126C-2998-57767BF61948}"/>
              </a:ext>
            </a:extLst>
          </p:cNvPr>
          <p:cNvCxnSpPr>
            <a:cxnSpLocks/>
          </p:cNvCxnSpPr>
          <p:nvPr/>
        </p:nvCxnSpPr>
        <p:spPr>
          <a:xfrm flipV="1">
            <a:off x="9661793" y="5233043"/>
            <a:ext cx="484743" cy="5808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D00C996B-AD2E-D901-CF6B-7372262D7542}"/>
              </a:ext>
            </a:extLst>
          </p:cNvPr>
          <p:cNvCxnSpPr>
            <a:cxnSpLocks/>
          </p:cNvCxnSpPr>
          <p:nvPr/>
        </p:nvCxnSpPr>
        <p:spPr>
          <a:xfrm flipH="1" flipV="1">
            <a:off x="5982159" y="5233043"/>
            <a:ext cx="550844" cy="5808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51D30A1C-53DC-CD88-E58D-4DC0A514E746}"/>
              </a:ext>
            </a:extLst>
          </p:cNvPr>
          <p:cNvSpPr txBox="1"/>
          <p:nvPr/>
        </p:nvSpPr>
        <p:spPr>
          <a:xfrm>
            <a:off x="582048" y="3533685"/>
            <a:ext cx="333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Candara" panose="020E0502030303020204" pitchFamily="34" charset="0"/>
              </a:rPr>
              <a:t>Bra att välja arbetsplatsombud, för att samordna arbetet och hålla kontakt med övriga delar av Sveriges Lärare</a:t>
            </a:r>
          </a:p>
        </p:txBody>
      </p:sp>
    </p:spTree>
    <p:extLst>
      <p:ext uri="{BB962C8B-B14F-4D97-AF65-F5344CB8AC3E}">
        <p14:creationId xmlns:p14="http://schemas.microsoft.com/office/powerpoint/2010/main" val="13168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E052F3-1112-B705-3835-91229244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Vanliga argument </a:t>
            </a:r>
            <a:br>
              <a:rPr lang="sv-SE" dirty="0"/>
            </a:br>
            <a:r>
              <a:rPr lang="sv-SE" dirty="0"/>
              <a:t>mot </a:t>
            </a:r>
            <a:br>
              <a:rPr lang="sv-SE" dirty="0"/>
            </a:br>
            <a:r>
              <a:rPr lang="sv-SE" dirty="0"/>
              <a:t>kollektivavtal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64FB4A-66DF-7D46-BFAA-DF7198F06D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99006" y="904462"/>
            <a:ext cx="7309622" cy="5716340"/>
          </a:xfrm>
        </p:spPr>
        <p:txBody>
          <a:bodyPr/>
          <a:lstStyle/>
          <a:p>
            <a:pPr marL="0" indent="0">
              <a:buNone/>
            </a:pPr>
            <a:r>
              <a:rPr lang="sv-SE" i="1" dirty="0">
                <a:solidFill>
                  <a:schemeClr val="accent5"/>
                </a:solidFill>
              </a:rPr>
              <a:t>Kollektivavtal passar inte vår verksamhet. Det blir mindre flexibelt/effektivt</a:t>
            </a:r>
          </a:p>
          <a:p>
            <a:pPr lvl="1"/>
            <a:r>
              <a:rPr lang="sv-SE" dirty="0"/>
              <a:t>Kollektivavtalet utgör ett ramverk. Det finns goda möjligheter att anpassa efter egna förhållanden genom lokalt kollektivavtal</a:t>
            </a:r>
          </a:p>
          <a:p>
            <a:pPr marL="0" indent="0">
              <a:buNone/>
            </a:pPr>
            <a:r>
              <a:rPr lang="sv-SE" i="1" dirty="0">
                <a:solidFill>
                  <a:schemeClr val="accent5"/>
                </a:solidFill>
              </a:rPr>
              <a:t>Vi har redan bättre avtal än vad kollektivavtalen ger</a:t>
            </a:r>
          </a:p>
          <a:p>
            <a:pPr lvl="1"/>
            <a:r>
              <a:rPr lang="sv-SE" dirty="0"/>
              <a:t>Det finns möjlighet att tillämpa mer generösa villkor, till exempel genom lokalt kollektivavtal. Trygghet i att villkoren inte kan ändras från ena dagen till den andra. </a:t>
            </a:r>
          </a:p>
          <a:p>
            <a:pPr marL="0" indent="0">
              <a:buNone/>
            </a:pPr>
            <a:r>
              <a:rPr lang="sv-SE" i="1" dirty="0">
                <a:solidFill>
                  <a:schemeClr val="accent5"/>
                </a:solidFill>
              </a:rPr>
              <a:t>Vi har högre pensionsavsättning än vad kollektivavtalen ger</a:t>
            </a:r>
          </a:p>
          <a:p>
            <a:pPr lvl="1"/>
            <a:r>
              <a:rPr lang="sv-SE" dirty="0"/>
              <a:t>På pappret kan det vara så, men kollektivavtalade försäkringar har alltid lägre avgift, så pensionen blir ändå högre med kollektivavtal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802571-B7B5-78AD-E415-D82AE81D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CECFCD-F299-4B5B-D23C-E9D15F0E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 vill ha kollektivavtal!</a:t>
            </a:r>
            <a:br>
              <a:rPr lang="sv-SE"/>
            </a:br>
            <a:r>
              <a:rPr lang="sv-SE" sz="3600"/>
              <a:t>Hur gör vi?</a:t>
            </a: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F4D16A1-3BAC-DB9E-C8B5-5B56580A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030CE31C-E763-4FE4-B9F1-F512630CCE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5980" y="1151239"/>
            <a:ext cx="7551739" cy="4678061"/>
          </a:xfrm>
        </p:spPr>
        <p:txBody>
          <a:bodyPr/>
          <a:lstStyle/>
          <a:p>
            <a:r>
              <a:rPr lang="sv-SE" dirty="0"/>
              <a:t>Kontakta Sveriges Lärare på 077 - 515 05 00 och säg att medlemmarna på er arbetsplats vill att er arbetsgivare tecknar kollektivavtal</a:t>
            </a:r>
          </a:p>
          <a:p>
            <a:r>
              <a:rPr lang="sv-SE" dirty="0"/>
              <a:t>Sveriges Lärares vägledare hjälper er att komma vidare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P.S missa inte Sveriges Lärares korta </a:t>
            </a:r>
            <a:r>
              <a:rPr lang="sv-SE" dirty="0">
                <a:hlinkClick r:id="rId3"/>
              </a:rPr>
              <a:t>webbutbildning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om kollektivavtal </a:t>
            </a:r>
          </a:p>
          <a:p>
            <a:pPr lvl="1"/>
            <a:endParaRPr lang="sv-SE" dirty="0"/>
          </a:p>
        </p:txBody>
      </p:sp>
      <p:pic>
        <p:nvPicPr>
          <p:cNvPr id="5" name="Bildobjekt 4" descr="En bild som visar Grafik, symbol, Teckensnitt, logotyp&#10;&#10;Automatiskt genererad beskrivning">
            <a:extLst>
              <a:ext uri="{FF2B5EF4-FFF2-40B4-BE49-F238E27FC236}">
                <a16:creationId xmlns:a16="http://schemas.microsoft.com/office/drawing/2014/main" id="{EC19D871-6FBA-4DE8-1574-F1611F5B5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175102"/>
            <a:ext cx="3048695" cy="304869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1CCECEC-3D0C-0756-BFE0-FAC3D1CEF8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3" r="3935"/>
          <a:stretch/>
        </p:blipFill>
        <p:spPr>
          <a:xfrm>
            <a:off x="4725980" y="3093206"/>
            <a:ext cx="2507365" cy="170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veriges Lärare">
  <a:themeElements>
    <a:clrScheme name="Sveriges Lärare - Färger Word">
      <a:dk1>
        <a:srgbClr val="000000"/>
      </a:dk1>
      <a:lt1>
        <a:srgbClr val="FFFFFF"/>
      </a:lt1>
      <a:dk2>
        <a:srgbClr val="13504F"/>
      </a:dk2>
      <a:lt2>
        <a:srgbClr val="FFFFFF"/>
      </a:lt2>
      <a:accent1>
        <a:srgbClr val="4D7955"/>
      </a:accent1>
      <a:accent2>
        <a:srgbClr val="D3A973"/>
      </a:accent2>
      <a:accent3>
        <a:srgbClr val="13504F"/>
      </a:accent3>
      <a:accent4>
        <a:srgbClr val="E3AF25"/>
      </a:accent4>
      <a:accent5>
        <a:srgbClr val="3E4B5D"/>
      </a:accent5>
      <a:accent6>
        <a:srgbClr val="9D986E"/>
      </a:accent6>
      <a:hlink>
        <a:srgbClr val="F76C46"/>
      </a:hlink>
      <a:folHlink>
        <a:srgbClr val="97936B"/>
      </a:folHlink>
    </a:clrScheme>
    <a:fontScheme name="Sveriges Lärare - PPT - Typsnitt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jörk">
      <a:srgbClr val="F4EFD7"/>
    </a:custClr>
    <a:custClr name="Pion">
      <a:srgbClr val="F76C46"/>
    </a:custClr>
    <a:custClr name="Choklad">
      <a:srgbClr val="241F21"/>
    </a:custClr>
    <a:custClr>
      <a:srgbClr val="335855"/>
    </a:custClr>
    <a:custClr>
      <a:srgbClr val="668280"/>
    </a:custClr>
    <a:custClr>
      <a:srgbClr val="99ABAA"/>
    </a:custClr>
    <a:custClr>
      <a:srgbClr val="CCD5D5"/>
    </a:custClr>
    <a:custClr>
      <a:srgbClr val="B1AD8B"/>
    </a:custClr>
    <a:custClr>
      <a:srgbClr val="C4C1A8"/>
    </a:custClr>
    <a:custClr>
      <a:srgbClr val="D8D6C5"/>
    </a:custClr>
    <a:custClr>
      <a:srgbClr val="EBEAE2"/>
    </a:custClr>
    <a:custClr>
      <a:srgbClr val="F1BC33"/>
    </a:custClr>
    <a:custClr>
      <a:srgbClr val="F4CD66"/>
    </a:custClr>
    <a:custClr>
      <a:srgbClr val="F8DD99"/>
    </a:custClr>
    <a:custClr>
      <a:srgbClr val="FBEECC"/>
    </a:custClr>
    <a:custClr>
      <a:srgbClr val="FF805E"/>
    </a:custClr>
    <a:custClr>
      <a:srgbClr val="FFA086"/>
    </a:custClr>
    <a:custClr>
      <a:srgbClr val="FFBFAF"/>
    </a:custClr>
    <a:custClr>
      <a:srgbClr val="FFDFD7"/>
    </a:custClr>
    <a:custClr>
      <a:srgbClr val="996633"/>
    </a:custClr>
  </a:custClrLst>
  <a:extLst>
    <a:ext uri="{05A4C25C-085E-4340-85A3-A5531E510DB2}">
      <thm15:themeFamily xmlns:thm15="http://schemas.microsoft.com/office/thememl/2012/main" name="Sveriges Lärare PPT #09.1.potx" id="{00C42EB2-25EF-4147-8A0B-70498A2425AE}" vid="{CD166563-9D2F-4EE1-B2FF-733B9D61E6FA}"/>
    </a:ext>
  </a:extLst>
</a:theme>
</file>

<file path=ppt/theme/theme2.xml><?xml version="1.0" encoding="utf-8"?>
<a:theme xmlns:a="http://schemas.openxmlformats.org/drawingml/2006/main" name="Office-tema">
  <a:themeElements>
    <a:clrScheme name="Sveriges Lärare - Färger">
      <a:dk1>
        <a:srgbClr val="241F21"/>
      </a:dk1>
      <a:lt1>
        <a:srgbClr val="F4EFD7"/>
      </a:lt1>
      <a:dk2>
        <a:srgbClr val="002E2B"/>
      </a:dk2>
      <a:lt2>
        <a:srgbClr val="FFFFFF"/>
      </a:lt2>
      <a:accent1>
        <a:srgbClr val="002E2B"/>
      </a:accent1>
      <a:accent2>
        <a:srgbClr val="436B49"/>
      </a:accent2>
      <a:accent3>
        <a:srgbClr val="EDAB00"/>
      </a:accent3>
      <a:accent4>
        <a:srgbClr val="FF6036"/>
      </a:accent4>
      <a:accent5>
        <a:srgbClr val="F4EFD7"/>
      </a:accent5>
      <a:accent6>
        <a:srgbClr val="D7AF74"/>
      </a:accent6>
      <a:hlink>
        <a:srgbClr val="F76C46"/>
      </a:hlink>
      <a:folHlink>
        <a:srgbClr val="97936B"/>
      </a:folHlink>
    </a:clrScheme>
    <a:fontScheme name="Sveriges Lärare - PPT - Typsnitt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veriges Lärare - Färger">
      <a:dk1>
        <a:srgbClr val="241F21"/>
      </a:dk1>
      <a:lt1>
        <a:srgbClr val="F4EFD7"/>
      </a:lt1>
      <a:dk2>
        <a:srgbClr val="002E2B"/>
      </a:dk2>
      <a:lt2>
        <a:srgbClr val="FFFFFF"/>
      </a:lt2>
      <a:accent1>
        <a:srgbClr val="002E2B"/>
      </a:accent1>
      <a:accent2>
        <a:srgbClr val="436B49"/>
      </a:accent2>
      <a:accent3>
        <a:srgbClr val="EDAB00"/>
      </a:accent3>
      <a:accent4>
        <a:srgbClr val="FF6036"/>
      </a:accent4>
      <a:accent5>
        <a:srgbClr val="F4EFD7"/>
      </a:accent5>
      <a:accent6>
        <a:srgbClr val="D7AF74"/>
      </a:accent6>
      <a:hlink>
        <a:srgbClr val="F76C46"/>
      </a:hlink>
      <a:folHlink>
        <a:srgbClr val="97936B"/>
      </a:folHlink>
    </a:clrScheme>
    <a:fontScheme name="Sveriges Lärare - PPT - Typsnitt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3491e4f-5d38-4c24-85cb-c5144f8a0d2f}">
  <we:reference id="33491e4f-5d38-4c24-85cb-c5144f8a0d2f" version="1.0.0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  <Godk_x00e4_nd xmlns="10c3a147-0d64-46aa-a281-dc97358e8373">false</Godk_x00e4_n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90b8478894e9cc310312792175e01d2b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5ae1a2df71be7acd2622fae30e2cbe6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Godk_x00e4_nd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odk_x00e4_nd" ma:index="18" nillable="true" ma:displayName="Godkänd" ma:default="0" ma:format="Dropdown" ma:internalName="Godk_x00e4_nd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681454-5b20-4870-936e-b523090ef0fb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schemas.microsoft.com/office/2006/documentManagement/types"/>
    <ds:schemaRef ds:uri="http://purl.org/dc/terms/"/>
    <ds:schemaRef ds:uri="d7532cd0-e888-47d6-8f58-db0210f25002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10c3a147-0d64-46aa-a281-dc97358e8373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13AB0B8-53DB-4D8A-B8FD-C9F965887EBB}">
  <ds:schemaRefs>
    <ds:schemaRef ds:uri="10c3a147-0d64-46aa-a281-dc97358e8373"/>
    <ds:schemaRef ds:uri="d7532cd0-e888-47d6-8f58-db0210f250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C38415BF</Template>
  <TotalTime>77</TotalTime>
  <Words>471</Words>
  <Application>Microsoft Macintosh PowerPoint</Application>
  <PresentationFormat>Bredbild</PresentationFormat>
  <Paragraphs>132</Paragraphs>
  <Slides>10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Arial</vt:lpstr>
      <vt:lpstr>Calibri</vt:lpstr>
      <vt:lpstr>Candara</vt:lpstr>
      <vt:lpstr>Century Gothic</vt:lpstr>
      <vt:lpstr>Georgia</vt:lpstr>
      <vt:lpstr>Georgia Pro Light</vt:lpstr>
      <vt:lpstr>Times New Roman</vt:lpstr>
      <vt:lpstr>Sveriges Lärare</vt:lpstr>
      <vt:lpstr>Kollektivavtal –  varför då?</vt:lpstr>
      <vt:lpstr>Den svenska modellen</vt:lpstr>
      <vt:lpstr>Med kollektivavtal</vt:lpstr>
      <vt:lpstr>Utan kollektivavtal</vt:lpstr>
      <vt:lpstr>Sveriges Lärares kollektivavtal -privat sektor</vt:lpstr>
      <vt:lpstr>Vad regleras i kollektivavtal?</vt:lpstr>
      <vt:lpstr>Inflytande  och med-bestämmande</vt:lpstr>
      <vt:lpstr>Vanliga argument  mot  kollektivavtal</vt:lpstr>
      <vt:lpstr>Vi vill ha kollektivavtal! Hur gör vi?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 </dc:title>
  <dc:creator>Henric Börefelt Axell</dc:creator>
  <cp:lastModifiedBy>Ann Olrin</cp:lastModifiedBy>
  <cp:revision>5</cp:revision>
  <dcterms:created xsi:type="dcterms:W3CDTF">2023-11-21T11:27:19Z</dcterms:created>
  <dcterms:modified xsi:type="dcterms:W3CDTF">2023-12-12T15:31:59Z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MediaServiceImageTags">
    <vt:lpwstr/>
  </property>
</Properties>
</file>